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20"/>
  </p:notesMasterIdLst>
  <p:sldIdLst>
    <p:sldId id="256" r:id="rId3"/>
    <p:sldId id="259" r:id="rId4"/>
    <p:sldId id="265" r:id="rId5"/>
    <p:sldId id="266" r:id="rId6"/>
    <p:sldId id="311" r:id="rId7"/>
    <p:sldId id="293" r:id="rId8"/>
    <p:sldId id="312" r:id="rId9"/>
    <p:sldId id="269" r:id="rId10"/>
    <p:sldId id="313" r:id="rId11"/>
    <p:sldId id="314" r:id="rId12"/>
    <p:sldId id="315" r:id="rId13"/>
    <p:sldId id="316" r:id="rId14"/>
    <p:sldId id="317" r:id="rId15"/>
    <p:sldId id="318" r:id="rId16"/>
    <p:sldId id="261" r:id="rId17"/>
    <p:sldId id="306" r:id="rId18"/>
    <p:sldId id="310" r:id="rId19"/>
  </p:sldIdLst>
  <p:sldSz cx="9144000" cy="5143500" type="screen16x9"/>
  <p:notesSz cx="6858000" cy="9144000"/>
  <p:embeddedFontLst>
    <p:embeddedFont>
      <p:font typeface="DM Serif Display" pitchFamily="2" charset="0"/>
      <p:regular r:id="rId21"/>
      <p:italic r:id="rId22"/>
    </p:embeddedFont>
    <p:embeddedFont>
      <p:font typeface="Fira Sans Extra Condensed Medium" panose="020B060402020202020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B68EFA-51F6-4C58-BFB2-CA14DD700DC0}">
  <a:tblStyle styleId="{34B68EFA-51F6-4C58-BFB2-CA14DD700D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15" d="100"/>
          <a:sy n="115" d="100"/>
        </p:scale>
        <p:origin x="5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588ae0e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588ae0e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588ae0e4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588ae0e4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588ae0e4b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588ae0e4b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1588ae0e4b_0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1588ae0e4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1588ae0e4b_0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1588ae0e4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1588ae0e4b_0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1588ae0e4b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4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66a889f7a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66a889f7a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588ae0e4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588ae0e4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472625"/>
            <a:ext cx="4245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070875" y="2901600"/>
            <a:ext cx="50022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extLst>
      <p:ext uri="{BB962C8B-B14F-4D97-AF65-F5344CB8AC3E}">
        <p14:creationId xmlns:p14="http://schemas.microsoft.com/office/powerpoint/2010/main" val="131965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13;p3"/>
          <p:cNvSpPr txBox="1">
            <a:spLocks noGrp="1"/>
          </p:cNvSpPr>
          <p:nvPr>
            <p:ph type="ctrTitle"/>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4" name="Google Shape;14;p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3"/>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7" name="Google Shape;17;p3"/>
          <p:cNvSpPr txBox="1">
            <a:spLocks noGrp="1"/>
          </p:cNvSpPr>
          <p:nvPr>
            <p:ph type="subTitle" idx="4"/>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 name="Google Shape;18;p3"/>
          <p:cNvSpPr txBox="1">
            <a:spLocks noGrp="1"/>
          </p:cNvSpPr>
          <p:nvPr>
            <p:ph type="title" idx="5"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ctrTitle" idx="6"/>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0" name="Google Shape;20;p3"/>
          <p:cNvSpPr txBox="1">
            <a:spLocks noGrp="1"/>
          </p:cNvSpPr>
          <p:nvPr>
            <p:ph type="subTitle" idx="7"/>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 name="Google Shape;21;p3"/>
          <p:cNvSpPr txBox="1">
            <a:spLocks noGrp="1"/>
          </p:cNvSpPr>
          <p:nvPr>
            <p:ph type="title" idx="8"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ctrTitle" idx="9"/>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3"/>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4"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5"/>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6"/>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7"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ctrTitle" idx="18"/>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3"/>
          <p:cNvSpPr txBox="1">
            <a:spLocks noGrp="1"/>
          </p:cNvSpPr>
          <p:nvPr>
            <p:ph type="subTitle" idx="19"/>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20"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0" y="547725"/>
            <a:ext cx="749700" cy="486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3"/>
          <p:cNvSpPr txBox="1">
            <a:spLocks noGrp="1"/>
          </p:cNvSpPr>
          <p:nvPr>
            <p:ph type="ctrTitle" idx="21"/>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3"/>
          <p:cNvSpPr/>
          <p:nvPr/>
        </p:nvSpPr>
        <p:spPr>
          <a:xfrm>
            <a:off x="-99062" y="3110610"/>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5316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380529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122" name="Google Shape;122;p20"/>
          <p:cNvSpPr txBox="1">
            <a:spLocks noGrp="1"/>
          </p:cNvSpPr>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60507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Credits">
    <p:spTree>
      <p:nvGrpSpPr>
        <p:cNvPr id="1" name="Shape 123"/>
        <p:cNvGrpSpPr/>
        <p:nvPr/>
      </p:nvGrpSpPr>
      <p:grpSpPr>
        <a:xfrm>
          <a:off x="0" y="0"/>
          <a:ext cx="0" cy="0"/>
          <a:chOff x="0" y="0"/>
          <a:chExt cx="0" cy="0"/>
        </a:xfrm>
      </p:grpSpPr>
      <p:sp>
        <p:nvSpPr>
          <p:cNvPr id="124" name="Google Shape;124;p21"/>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5" name="Google Shape;125;p21"/>
          <p:cNvSpPr txBox="1">
            <a:spLocks noGrp="1"/>
          </p:cNvSpPr>
          <p:nvPr>
            <p:ph type="ctrTitle"/>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70301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0"/>
        <p:cNvGrpSpPr/>
        <p:nvPr/>
      </p:nvGrpSpPr>
      <p:grpSpPr>
        <a:xfrm>
          <a:off x="0" y="0"/>
          <a:ext cx="0" cy="0"/>
          <a:chOff x="0" y="0"/>
          <a:chExt cx="0" cy="0"/>
        </a:xfrm>
      </p:grpSpPr>
    </p:spTree>
    <p:extLst>
      <p:ext uri="{BB962C8B-B14F-4D97-AF65-F5344CB8AC3E}">
        <p14:creationId xmlns:p14="http://schemas.microsoft.com/office/powerpoint/2010/main" val="224982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rgbClr val="FFFFFF"/>
        </a:solidFill>
        <a:effectLst/>
      </p:bgPr>
    </p:bg>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372410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6" name="Google Shape;36;p4"/>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82653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1" name="Google Shape;31;p9"/>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 action="ppaction://noaction"/>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 action="ppaction://noaction"/>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 action="ppaction://noaction"/>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 action="ppaction://noaction"/>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 action="ppaction://noaction"/>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 action="ppaction://noaction"/>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 action="ppaction://noaction"/>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 action="ppaction://noaction"/>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 action="ppaction://noaction"/>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 action="ppaction://noaction"/>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90" r:id="rId8"/>
    <p:sldLayoutId id="214748369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marL="914400" lvl="1"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marL="1371600" lvl="2"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marL="1828800" lvl="3"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marL="2286000" lvl="4"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marL="2743200" lvl="5"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marL="3200400" lvl="6"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marL="3657600" lvl="7"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marL="4114800" lvl="8" indent="-30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2114730746"/>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ctrTitle"/>
          </p:nvPr>
        </p:nvSpPr>
        <p:spPr>
          <a:xfrm>
            <a:off x="0" y="1361100"/>
            <a:ext cx="9144000" cy="21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Basket Analysis Recommendation System</a:t>
            </a:r>
            <a:endParaRPr dirty="0"/>
          </a:p>
        </p:txBody>
      </p:sp>
      <p:sp>
        <p:nvSpPr>
          <p:cNvPr id="256" name="Google Shape;256;p49"/>
          <p:cNvSpPr txBox="1">
            <a:spLocks noGrp="1"/>
          </p:cNvSpPr>
          <p:nvPr>
            <p:ph type="subTitle" idx="1"/>
          </p:nvPr>
        </p:nvSpPr>
        <p:spPr>
          <a:xfrm>
            <a:off x="2449500" y="3301800"/>
            <a:ext cx="4245000" cy="3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FINAL </a:t>
            </a:r>
            <a:r>
              <a:rPr lang="en-IN" dirty="0">
                <a:solidFill>
                  <a:schemeClr val="dk1"/>
                </a:solidFill>
              </a:rPr>
              <a:t>YEAR PROJECT PRESENTATION</a:t>
            </a:r>
            <a:endParaRPr dirty="0">
              <a:solidFill>
                <a:schemeClr val="dk1"/>
              </a:solidFill>
            </a:endParaRP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txBody>
          <a:bodyPr/>
          <a:lstStyle/>
          <a:p>
            <a:endParaRPr lang="en-IN"/>
          </a:p>
        </p:txBody>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txBody>
          <a:bodyPr/>
          <a:lstStyle/>
          <a:p>
            <a:endParaRPr lang="en-IN"/>
          </a:p>
        </p:txBody>
      </p:sp>
      <p:pic>
        <p:nvPicPr>
          <p:cNvPr id="2" name="Picture 1" descr="D Y Patil International University, Akurdi, Pune - Home | Facebook">
            <a:extLst>
              <a:ext uri="{FF2B5EF4-FFF2-40B4-BE49-F238E27FC236}">
                <a16:creationId xmlns:a16="http://schemas.microsoft.com/office/drawing/2014/main" id="{A41B6F02-7E22-4B7E-91AA-29A30E6BD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74" y="367900"/>
            <a:ext cx="952501" cy="952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250"/>
                                        <p:tgtEl>
                                          <p:spTgt spid="25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250"/>
                                        <p:tgtEl>
                                          <p:spTgt spid="25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25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543F-CDBA-65FC-6BD5-75671B6FEAD5}"/>
              </a:ext>
            </a:extLst>
          </p:cNvPr>
          <p:cNvSpPr>
            <a:spLocks noGrp="1"/>
          </p:cNvSpPr>
          <p:nvPr>
            <p:ph type="ctrTitle"/>
          </p:nvPr>
        </p:nvSpPr>
        <p:spPr/>
        <p:txBody>
          <a:bodyPr/>
          <a:lstStyle/>
          <a:p>
            <a:r>
              <a:rPr lang="en-US" dirty="0"/>
              <a:t>Feature Engineering</a:t>
            </a:r>
            <a:endParaRPr lang="en-IN" dirty="0"/>
          </a:p>
        </p:txBody>
      </p:sp>
      <p:sp>
        <p:nvSpPr>
          <p:cNvPr id="6" name="TextBox 5">
            <a:extLst>
              <a:ext uri="{FF2B5EF4-FFF2-40B4-BE49-F238E27FC236}">
                <a16:creationId xmlns:a16="http://schemas.microsoft.com/office/drawing/2014/main" id="{DDB77AC2-CE09-68CA-8BE9-89B7EF95206B}"/>
              </a:ext>
            </a:extLst>
          </p:cNvPr>
          <p:cNvSpPr txBox="1"/>
          <p:nvPr/>
        </p:nvSpPr>
        <p:spPr>
          <a:xfrm>
            <a:off x="723600" y="1292772"/>
            <a:ext cx="7969826" cy="1200329"/>
          </a:xfrm>
          <a:prstGeom prst="rect">
            <a:avLst/>
          </a:prstGeom>
          <a:noFill/>
        </p:spPr>
        <p:txBody>
          <a:bodyPr wrap="square">
            <a:spAutoFit/>
          </a:bodyPr>
          <a:lstStyle/>
          <a:p>
            <a:pPr marL="285750" indent="-2857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Identify relevant features based on domain knowledge and data understanding.</a:t>
            </a:r>
          </a:p>
          <a:p>
            <a:pPr marL="285750" indent="-2857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Explore transformations like scaling, binning, or one-hot encoding to enhance feature representation.</a:t>
            </a:r>
          </a:p>
          <a:p>
            <a:pPr marL="285750" indent="-2857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Create new features by combining existing ones through arithmetic operations, interactions, or domain-specific functions.</a:t>
            </a:r>
          </a:p>
          <a:p>
            <a:pPr marL="285750" indent="-2857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Evaluate feature importance through techniques like correlation analysis, feature selection algorithms, or model-based metrics to refine feature set.</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8" name="Picture 7">
            <a:extLst>
              <a:ext uri="{FF2B5EF4-FFF2-40B4-BE49-F238E27FC236}">
                <a16:creationId xmlns:a16="http://schemas.microsoft.com/office/drawing/2014/main" id="{DE4113C9-049C-7727-A031-8D89A82781AA}"/>
              </a:ext>
            </a:extLst>
          </p:cNvPr>
          <p:cNvPicPr>
            <a:picLocks noChangeAspect="1"/>
          </p:cNvPicPr>
          <p:nvPr/>
        </p:nvPicPr>
        <p:blipFill>
          <a:blip r:embed="rId2"/>
          <a:stretch>
            <a:fillRect/>
          </a:stretch>
        </p:blipFill>
        <p:spPr>
          <a:xfrm>
            <a:off x="5400262" y="2571750"/>
            <a:ext cx="2962391" cy="2488266"/>
          </a:xfrm>
          <a:prstGeom prst="rect">
            <a:avLst/>
          </a:prstGeom>
        </p:spPr>
      </p:pic>
      <p:pic>
        <p:nvPicPr>
          <p:cNvPr id="12" name="Picture 11">
            <a:extLst>
              <a:ext uri="{FF2B5EF4-FFF2-40B4-BE49-F238E27FC236}">
                <a16:creationId xmlns:a16="http://schemas.microsoft.com/office/drawing/2014/main" id="{F77681F1-54F7-6D84-9307-0C5B6CF67EEF}"/>
              </a:ext>
            </a:extLst>
          </p:cNvPr>
          <p:cNvPicPr>
            <a:picLocks noChangeAspect="1"/>
          </p:cNvPicPr>
          <p:nvPr/>
        </p:nvPicPr>
        <p:blipFill>
          <a:blip r:embed="rId3"/>
          <a:stretch>
            <a:fillRect/>
          </a:stretch>
        </p:blipFill>
        <p:spPr>
          <a:xfrm>
            <a:off x="475459" y="2873587"/>
            <a:ext cx="4096541" cy="1990608"/>
          </a:xfrm>
          <a:prstGeom prst="rect">
            <a:avLst/>
          </a:prstGeom>
        </p:spPr>
      </p:pic>
    </p:spTree>
    <p:extLst>
      <p:ext uri="{BB962C8B-B14F-4D97-AF65-F5344CB8AC3E}">
        <p14:creationId xmlns:p14="http://schemas.microsoft.com/office/powerpoint/2010/main" val="163424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4A00-D38E-1920-D5C8-1C5E7C674550}"/>
              </a:ext>
            </a:extLst>
          </p:cNvPr>
          <p:cNvSpPr>
            <a:spLocks noGrp="1"/>
          </p:cNvSpPr>
          <p:nvPr>
            <p:ph type="ctrTitle"/>
          </p:nvPr>
        </p:nvSpPr>
        <p:spPr/>
        <p:txBody>
          <a:bodyPr/>
          <a:lstStyle/>
          <a:p>
            <a:r>
              <a:rPr lang="en-IN" dirty="0"/>
              <a:t>Exploratory Data Analysis</a:t>
            </a:r>
          </a:p>
        </p:txBody>
      </p:sp>
      <p:sp>
        <p:nvSpPr>
          <p:cNvPr id="6" name="TextBox 5">
            <a:extLst>
              <a:ext uri="{FF2B5EF4-FFF2-40B4-BE49-F238E27FC236}">
                <a16:creationId xmlns:a16="http://schemas.microsoft.com/office/drawing/2014/main" id="{7976AAA2-46A8-61F8-F443-A69F3231DF26}"/>
              </a:ext>
            </a:extLst>
          </p:cNvPr>
          <p:cNvSpPr txBox="1"/>
          <p:nvPr/>
        </p:nvSpPr>
        <p:spPr>
          <a:xfrm>
            <a:off x="723599" y="1107242"/>
            <a:ext cx="6598227" cy="1384995"/>
          </a:xfrm>
          <a:prstGeom prst="rect">
            <a:avLst/>
          </a:prstGeom>
          <a:noFill/>
        </p:spPr>
        <p:txBody>
          <a:bodyPr wrap="square">
            <a:spAutoFit/>
          </a:bodyPr>
          <a:lstStyle/>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Exploratory Data Analysis (EDA) involves visualizing, summarizing, and interpreting data to understand its underlying patterns, distributions, and relationships. </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Through techniques such as histograms, scatter plots, and summary statistics, EDA aids in uncovering insights and informing further analysis or modeling decisions. </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It's a crucial initial step in the data analysis process, providing valuable context and guiding subsequent exploration and hypothesis testing.</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026" name="Picture 2">
            <a:extLst>
              <a:ext uri="{FF2B5EF4-FFF2-40B4-BE49-F238E27FC236}">
                <a16:creationId xmlns:a16="http://schemas.microsoft.com/office/drawing/2014/main" id="{1DA84DAE-4F27-CFC1-F194-B7881EFE6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0956"/>
            <a:ext cx="4572000" cy="2415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C9585A9-D5E2-E4EF-48E1-2E23AABBB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575" y="2570956"/>
            <a:ext cx="3996971" cy="257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43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4A00-D38E-1920-D5C8-1C5E7C674550}"/>
              </a:ext>
            </a:extLst>
          </p:cNvPr>
          <p:cNvSpPr>
            <a:spLocks noGrp="1"/>
          </p:cNvSpPr>
          <p:nvPr>
            <p:ph type="ctrTitle"/>
          </p:nvPr>
        </p:nvSpPr>
        <p:spPr/>
        <p:txBody>
          <a:bodyPr/>
          <a:lstStyle/>
          <a:p>
            <a:r>
              <a:rPr lang="en-IN" dirty="0"/>
              <a:t>Rule</a:t>
            </a:r>
            <a:br>
              <a:rPr lang="en-IN" dirty="0"/>
            </a:br>
            <a:r>
              <a:rPr lang="en-IN" dirty="0"/>
              <a:t>Mining</a:t>
            </a:r>
          </a:p>
        </p:txBody>
      </p:sp>
      <p:sp>
        <p:nvSpPr>
          <p:cNvPr id="6" name="TextBox 5">
            <a:extLst>
              <a:ext uri="{FF2B5EF4-FFF2-40B4-BE49-F238E27FC236}">
                <a16:creationId xmlns:a16="http://schemas.microsoft.com/office/drawing/2014/main" id="{7976AAA2-46A8-61F8-F443-A69F3231DF26}"/>
              </a:ext>
            </a:extLst>
          </p:cNvPr>
          <p:cNvSpPr txBox="1"/>
          <p:nvPr/>
        </p:nvSpPr>
        <p:spPr>
          <a:xfrm>
            <a:off x="723599" y="1107242"/>
            <a:ext cx="6598227" cy="1384995"/>
          </a:xfrm>
          <a:prstGeom prst="rect">
            <a:avLst/>
          </a:prstGeom>
          <a:noFill/>
        </p:spPr>
        <p:txBody>
          <a:bodyPr wrap="square">
            <a:spAutoFit/>
          </a:bodyPr>
          <a:lstStyle/>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Market basket analysis identifies patterns of co-occurrence between items bought together in transactions.</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Apriori algorithm efficiently generates frequent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itemsets</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by iteratively pruning infrequent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itemsets</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Association rules highlight relationships between items, such as "If {milk, bread} then {butter}".</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It aids in strategic pricing, product placement, and cross-selling strategies for businesses.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 name="Picture 3">
            <a:extLst>
              <a:ext uri="{FF2B5EF4-FFF2-40B4-BE49-F238E27FC236}">
                <a16:creationId xmlns:a16="http://schemas.microsoft.com/office/drawing/2014/main" id="{164F7266-9727-7F37-B62A-2DE0ED392D12}"/>
              </a:ext>
            </a:extLst>
          </p:cNvPr>
          <p:cNvPicPr>
            <a:picLocks noChangeAspect="1"/>
          </p:cNvPicPr>
          <p:nvPr/>
        </p:nvPicPr>
        <p:blipFill>
          <a:blip r:embed="rId2"/>
          <a:stretch>
            <a:fillRect/>
          </a:stretch>
        </p:blipFill>
        <p:spPr>
          <a:xfrm>
            <a:off x="1145555" y="2651264"/>
            <a:ext cx="3272349" cy="2370137"/>
          </a:xfrm>
          <a:prstGeom prst="rect">
            <a:avLst/>
          </a:prstGeom>
        </p:spPr>
      </p:pic>
      <p:pic>
        <p:nvPicPr>
          <p:cNvPr id="7" name="Picture 6">
            <a:extLst>
              <a:ext uri="{FF2B5EF4-FFF2-40B4-BE49-F238E27FC236}">
                <a16:creationId xmlns:a16="http://schemas.microsoft.com/office/drawing/2014/main" id="{6DCA9B47-1B9E-C340-B4AC-358F2ED8E847}"/>
              </a:ext>
            </a:extLst>
          </p:cNvPr>
          <p:cNvPicPr>
            <a:picLocks noChangeAspect="1"/>
          </p:cNvPicPr>
          <p:nvPr/>
        </p:nvPicPr>
        <p:blipFill>
          <a:blip r:embed="rId3"/>
          <a:stretch>
            <a:fillRect/>
          </a:stretch>
        </p:blipFill>
        <p:spPr>
          <a:xfrm>
            <a:off x="4825808" y="2651264"/>
            <a:ext cx="3391297" cy="2395555"/>
          </a:xfrm>
          <a:prstGeom prst="rect">
            <a:avLst/>
          </a:prstGeom>
        </p:spPr>
      </p:pic>
    </p:spTree>
    <p:extLst>
      <p:ext uri="{BB962C8B-B14F-4D97-AF65-F5344CB8AC3E}">
        <p14:creationId xmlns:p14="http://schemas.microsoft.com/office/powerpoint/2010/main" val="156330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4A00-D38E-1920-D5C8-1C5E7C674550}"/>
              </a:ext>
            </a:extLst>
          </p:cNvPr>
          <p:cNvSpPr>
            <a:spLocks noGrp="1"/>
          </p:cNvSpPr>
          <p:nvPr>
            <p:ph type="ctrTitle"/>
          </p:nvPr>
        </p:nvSpPr>
        <p:spPr>
          <a:xfrm>
            <a:off x="723599" y="470625"/>
            <a:ext cx="3139409" cy="946200"/>
          </a:xfrm>
        </p:spPr>
        <p:txBody>
          <a:bodyPr/>
          <a:lstStyle/>
          <a:p>
            <a:r>
              <a:rPr lang="en-US" dirty="0"/>
              <a:t>Customer Segmentation using RFM Analysis</a:t>
            </a:r>
            <a:endParaRPr lang="en-IN" dirty="0"/>
          </a:p>
        </p:txBody>
      </p:sp>
      <p:sp>
        <p:nvSpPr>
          <p:cNvPr id="6" name="TextBox 5">
            <a:extLst>
              <a:ext uri="{FF2B5EF4-FFF2-40B4-BE49-F238E27FC236}">
                <a16:creationId xmlns:a16="http://schemas.microsoft.com/office/drawing/2014/main" id="{7976AAA2-46A8-61F8-F443-A69F3231DF26}"/>
              </a:ext>
            </a:extLst>
          </p:cNvPr>
          <p:cNvSpPr txBox="1"/>
          <p:nvPr/>
        </p:nvSpPr>
        <p:spPr>
          <a:xfrm>
            <a:off x="723599" y="1107242"/>
            <a:ext cx="6598227" cy="1200329"/>
          </a:xfrm>
          <a:prstGeom prst="rect">
            <a:avLst/>
          </a:prstGeom>
          <a:noFill/>
        </p:spPr>
        <p:txBody>
          <a:bodyPr wrap="square">
            <a:spAutoFit/>
          </a:bodyPr>
          <a:lstStyle/>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Analyze customer Recency, Frequency, and Monetary value to segment them effectively.</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Utilize RFM scores to categorize customers into distinct segments based on their recent purchases, buying frequency, and overall spending.</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Create targeted marketing strategies tailored to each segment's behavior and preferences.</a:t>
            </a:r>
          </a:p>
          <a:p>
            <a:pPr marL="171450" indent="-171450">
              <a:buFont typeface="Wingdings" panose="05000000000000000000" pitchFamily="2" charset="2"/>
              <a:buChar char="Ø"/>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Improve customer retention and loyalty by delivering personalized experiences and promotions to different RFM segments.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4">
            <a:extLst>
              <a:ext uri="{FF2B5EF4-FFF2-40B4-BE49-F238E27FC236}">
                <a16:creationId xmlns:a16="http://schemas.microsoft.com/office/drawing/2014/main" id="{CA271DAF-9089-B7EA-9600-7E2249C3465F}"/>
              </a:ext>
            </a:extLst>
          </p:cNvPr>
          <p:cNvPicPr>
            <a:picLocks noChangeAspect="1"/>
          </p:cNvPicPr>
          <p:nvPr/>
        </p:nvPicPr>
        <p:blipFill>
          <a:blip r:embed="rId2"/>
          <a:stretch>
            <a:fillRect/>
          </a:stretch>
        </p:blipFill>
        <p:spPr>
          <a:xfrm>
            <a:off x="2351957" y="2486833"/>
            <a:ext cx="4440085" cy="2479685"/>
          </a:xfrm>
          <a:prstGeom prst="rect">
            <a:avLst/>
          </a:prstGeom>
        </p:spPr>
      </p:pic>
    </p:spTree>
    <p:extLst>
      <p:ext uri="{BB962C8B-B14F-4D97-AF65-F5344CB8AC3E}">
        <p14:creationId xmlns:p14="http://schemas.microsoft.com/office/powerpoint/2010/main" val="415136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87F3-4589-BCCD-49AF-410F913FF774}"/>
              </a:ext>
            </a:extLst>
          </p:cNvPr>
          <p:cNvSpPr>
            <a:spLocks noGrp="1"/>
          </p:cNvSpPr>
          <p:nvPr>
            <p:ph type="ctrTitle"/>
          </p:nvPr>
        </p:nvSpPr>
        <p:spPr>
          <a:xfrm>
            <a:off x="67618" y="46556"/>
            <a:ext cx="1567800" cy="946200"/>
          </a:xfrm>
        </p:spPr>
        <p:txBody>
          <a:bodyPr/>
          <a:lstStyle/>
          <a:p>
            <a:r>
              <a:rPr lang="en-IN" dirty="0"/>
              <a:t>APP SNAPSHOTS</a:t>
            </a:r>
          </a:p>
        </p:txBody>
      </p:sp>
      <p:pic>
        <p:nvPicPr>
          <p:cNvPr id="4" name="Picture 3">
            <a:extLst>
              <a:ext uri="{FF2B5EF4-FFF2-40B4-BE49-F238E27FC236}">
                <a16:creationId xmlns:a16="http://schemas.microsoft.com/office/drawing/2014/main" id="{2CD7D8CD-8C05-EC5E-3DEB-1D2A0E106DFE}"/>
              </a:ext>
            </a:extLst>
          </p:cNvPr>
          <p:cNvPicPr>
            <a:picLocks noChangeAspect="1"/>
          </p:cNvPicPr>
          <p:nvPr/>
        </p:nvPicPr>
        <p:blipFill>
          <a:blip r:embed="rId2"/>
          <a:stretch>
            <a:fillRect/>
          </a:stretch>
        </p:blipFill>
        <p:spPr>
          <a:xfrm>
            <a:off x="3550022" y="0"/>
            <a:ext cx="5593978" cy="1808922"/>
          </a:xfrm>
          <a:prstGeom prst="rect">
            <a:avLst/>
          </a:prstGeom>
        </p:spPr>
      </p:pic>
      <p:pic>
        <p:nvPicPr>
          <p:cNvPr id="6" name="Picture 5">
            <a:extLst>
              <a:ext uri="{FF2B5EF4-FFF2-40B4-BE49-F238E27FC236}">
                <a16:creationId xmlns:a16="http://schemas.microsoft.com/office/drawing/2014/main" id="{FD45C51F-5B92-133E-03AD-9C114958653F}"/>
              </a:ext>
            </a:extLst>
          </p:cNvPr>
          <p:cNvPicPr>
            <a:picLocks noChangeAspect="1"/>
          </p:cNvPicPr>
          <p:nvPr/>
        </p:nvPicPr>
        <p:blipFill>
          <a:blip r:embed="rId3"/>
          <a:stretch>
            <a:fillRect/>
          </a:stretch>
        </p:blipFill>
        <p:spPr>
          <a:xfrm>
            <a:off x="0" y="1808923"/>
            <a:ext cx="4830417" cy="2312292"/>
          </a:xfrm>
          <a:prstGeom prst="rect">
            <a:avLst/>
          </a:prstGeom>
        </p:spPr>
      </p:pic>
      <p:pic>
        <p:nvPicPr>
          <p:cNvPr id="8" name="Picture 7">
            <a:extLst>
              <a:ext uri="{FF2B5EF4-FFF2-40B4-BE49-F238E27FC236}">
                <a16:creationId xmlns:a16="http://schemas.microsoft.com/office/drawing/2014/main" id="{23978C6C-9ED1-A8F7-4B75-521D941123DE}"/>
              </a:ext>
            </a:extLst>
          </p:cNvPr>
          <p:cNvPicPr>
            <a:picLocks noChangeAspect="1"/>
          </p:cNvPicPr>
          <p:nvPr/>
        </p:nvPicPr>
        <p:blipFill>
          <a:blip r:embed="rId4"/>
          <a:stretch>
            <a:fillRect/>
          </a:stretch>
        </p:blipFill>
        <p:spPr>
          <a:xfrm>
            <a:off x="4830417" y="2831208"/>
            <a:ext cx="4313583" cy="2312292"/>
          </a:xfrm>
          <a:prstGeom prst="rect">
            <a:avLst/>
          </a:prstGeom>
        </p:spPr>
      </p:pic>
    </p:spTree>
    <p:extLst>
      <p:ext uri="{BB962C8B-B14F-4D97-AF65-F5344CB8AC3E}">
        <p14:creationId xmlns:p14="http://schemas.microsoft.com/office/powerpoint/2010/main" val="284636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54"/>
          <p:cNvPicPr preferRelativeResize="0"/>
          <p:nvPr/>
        </p:nvPicPr>
        <p:blipFill rotWithShape="1">
          <a:blip r:embed="rId3">
            <a:alphaModFix/>
          </a:blip>
          <a:srcRect t="5444" b="5444"/>
          <a:stretch/>
        </p:blipFill>
        <p:spPr>
          <a:xfrm flipH="1">
            <a:off x="4361900" y="1730775"/>
            <a:ext cx="4825200" cy="2870100"/>
          </a:xfrm>
          <a:prstGeom prst="rect">
            <a:avLst/>
          </a:prstGeom>
          <a:noFill/>
          <a:ln>
            <a:noFill/>
          </a:ln>
        </p:spPr>
      </p:pic>
      <p:sp>
        <p:nvSpPr>
          <p:cNvPr id="320" name="Google Shape;320;p54"/>
          <p:cNvSpPr/>
          <p:nvPr/>
        </p:nvSpPr>
        <p:spPr>
          <a:xfrm flipH="1">
            <a:off x="-39700" y="540000"/>
            <a:ext cx="2030700" cy="14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4"/>
          <p:cNvSpPr/>
          <p:nvPr/>
        </p:nvSpPr>
        <p:spPr>
          <a:xfrm flipH="1">
            <a:off x="578725" y="1404925"/>
            <a:ext cx="4790700" cy="253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4"/>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Conclusion</a:t>
            </a:r>
            <a:endParaRPr dirty="0">
              <a:solidFill>
                <a:schemeClr val="dk1"/>
              </a:solidFill>
            </a:endParaRPr>
          </a:p>
        </p:txBody>
      </p:sp>
      <p:sp>
        <p:nvSpPr>
          <p:cNvPr id="323" name="Google Shape;323;p54"/>
          <p:cNvSpPr txBox="1">
            <a:spLocks noGrp="1"/>
          </p:cNvSpPr>
          <p:nvPr>
            <p:ph type="subTitle" idx="1"/>
          </p:nvPr>
        </p:nvSpPr>
        <p:spPr>
          <a:xfrm>
            <a:off x="1550575" y="2095590"/>
            <a:ext cx="2847000" cy="18301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Crafting a powerful MBA recommendation system involves using Python or R for algorithms, pandas for data management, and databases like MySQL or MongoDB. Employing tools like Django, Flask, and visualization libraries ensures an intuitive interface and meaningful data representation, enhancing customer satisfaction and business growth</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circle(in)">
                                      <p:cBhvr>
                                        <p:cTn id="7" dur="250"/>
                                        <p:tgtEl>
                                          <p:spTgt spid="322"/>
                                        </p:tgtEl>
                                      </p:cBhvr>
                                    </p:animEffect>
                                  </p:childTnLst>
                                </p:cTn>
                              </p:par>
                            </p:childTnLst>
                          </p:cTn>
                        </p:par>
                        <p:par>
                          <p:cTn id="8" fill="hold">
                            <p:stCondLst>
                              <p:cond delay="250"/>
                            </p:stCondLst>
                            <p:childTnLst>
                              <p:par>
                                <p:cTn id="9" presetID="2" presetClass="entr" presetSubtype="4" fill="hold" grpId="0" nodeType="afterEffect">
                                  <p:stCondLst>
                                    <p:cond delay="0"/>
                                  </p:stCondLst>
                                  <p:childTnLst>
                                    <p:set>
                                      <p:cBhvr>
                                        <p:cTn id="10" dur="1" fill="hold">
                                          <p:stCondLst>
                                            <p:cond delay="0"/>
                                          </p:stCondLst>
                                        </p:cTn>
                                        <p:tgtEl>
                                          <p:spTgt spid="323">
                                            <p:txEl>
                                              <p:pRg st="0" end="0"/>
                                            </p:txEl>
                                          </p:spTgt>
                                        </p:tgtEl>
                                        <p:attrNameLst>
                                          <p:attrName>style.visibility</p:attrName>
                                        </p:attrNameLst>
                                      </p:cBhvr>
                                      <p:to>
                                        <p:strVal val="visible"/>
                                      </p:to>
                                    </p:set>
                                    <p:anim calcmode="lin" valueType="num">
                                      <p:cBhvr additive="base">
                                        <p:cTn id="11" dur="250" fill="hold"/>
                                        <p:tgtEl>
                                          <p:spTgt spid="32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713350" y="132845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Group Details</a:t>
            </a:r>
            <a:endParaRPr dirty="0"/>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Mentor:</a:t>
            </a:r>
          </a:p>
          <a:p>
            <a:pPr marL="0" lvl="0" indent="0" algn="l" rtl="0">
              <a:spcBef>
                <a:spcPts val="0"/>
              </a:spcBef>
              <a:spcAft>
                <a:spcPts val="0"/>
              </a:spcAft>
              <a:buNone/>
            </a:pPr>
            <a:r>
              <a:rPr lang="en-IN" dirty="0" err="1"/>
              <a:t>Dr.</a:t>
            </a:r>
            <a:r>
              <a:rPr lang="en-IN" dirty="0"/>
              <a:t> Anuj Kumar</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Made By:</a:t>
            </a:r>
          </a:p>
          <a:p>
            <a:pPr marL="0" lvl="0" indent="0" algn="l" rtl="0">
              <a:spcBef>
                <a:spcPts val="0"/>
              </a:spcBef>
              <a:spcAft>
                <a:spcPts val="0"/>
              </a:spcAft>
              <a:buNone/>
            </a:pPr>
            <a:r>
              <a:rPr lang="en-IN" dirty="0"/>
              <a:t>Harsh Joshi		                20200802189</a:t>
            </a:r>
          </a:p>
          <a:p>
            <a:pPr marL="0" lvl="0" indent="0" algn="l" rtl="0">
              <a:spcBef>
                <a:spcPts val="0"/>
              </a:spcBef>
              <a:spcAft>
                <a:spcPts val="0"/>
              </a:spcAft>
              <a:buNone/>
            </a:pPr>
            <a:r>
              <a:rPr lang="en-IN" dirty="0"/>
              <a:t>Ishan Singh		                20200802183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9"/>
        <p:cNvGrpSpPr/>
        <p:nvPr/>
      </p:nvGrpSpPr>
      <p:grpSpPr>
        <a:xfrm>
          <a:off x="0" y="0"/>
          <a:ext cx="0" cy="0"/>
          <a:chOff x="0" y="0"/>
          <a:chExt cx="0" cy="0"/>
        </a:xfrm>
      </p:grpSpPr>
      <p:sp>
        <p:nvSpPr>
          <p:cNvPr id="781" name="Google Shape;781;p58"/>
          <p:cNvSpPr/>
          <p:nvPr/>
        </p:nvSpPr>
        <p:spPr>
          <a:xfrm>
            <a:off x="-215401" y="1695900"/>
            <a:ext cx="4549200" cy="175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783;p58"/>
          <p:cNvSpPr txBox="1">
            <a:spLocks noGrp="1"/>
          </p:cNvSpPr>
          <p:nvPr>
            <p:ph type="title"/>
          </p:nvPr>
        </p:nvSpPr>
        <p:spPr>
          <a:xfrm>
            <a:off x="1492128" y="2123400"/>
            <a:ext cx="2847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F3F3F3"/>
                </a:solidFill>
              </a:rPr>
              <a:t>Thanks</a:t>
            </a:r>
            <a:endParaRPr dirty="0">
              <a:solidFill>
                <a:srgbClr val="F3F3F3"/>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2"/>
          <p:cNvSpPr/>
          <p:nvPr/>
        </p:nvSpPr>
        <p:spPr>
          <a:xfrm>
            <a:off x="1578888" y="1536078"/>
            <a:ext cx="76185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9" name="Google Shape;279;p52"/>
          <p:cNvSpPr/>
          <p:nvPr/>
        </p:nvSpPr>
        <p:spPr>
          <a:xfrm>
            <a:off x="-99062" y="3110610"/>
            <a:ext cx="76185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80" name="Google Shape;280;p52"/>
          <p:cNvSpPr txBox="1">
            <a:spLocks noGrp="1"/>
          </p:cNvSpPr>
          <p:nvPr>
            <p:ph type="ctrTitle" idx="2"/>
          </p:nvPr>
        </p:nvSpPr>
        <p:spPr>
          <a:xfrm>
            <a:off x="2477400" y="2202425"/>
            <a:ext cx="1562092"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 and Solution</a:t>
            </a:r>
            <a:endParaRPr dirty="0"/>
          </a:p>
        </p:txBody>
      </p:sp>
      <p:sp>
        <p:nvSpPr>
          <p:cNvPr id="282" name="Google Shape;282;p52">
            <a:hlinkClick r:id="rId3" action="ppaction://hlinksldjump"/>
          </p:cNvPr>
          <p:cNvSpPr txBox="1">
            <a:spLocks noGrp="1"/>
          </p:cNvSpPr>
          <p:nvPr>
            <p:ph type="title" idx="3"/>
          </p:nvPr>
        </p:nvSpPr>
        <p:spPr>
          <a:xfrm>
            <a:off x="2285884" y="162433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83" name="Google Shape;283;p52"/>
          <p:cNvSpPr txBox="1">
            <a:spLocks noGrp="1"/>
          </p:cNvSpPr>
          <p:nvPr>
            <p:ph type="ctrTitle" idx="4"/>
          </p:nvPr>
        </p:nvSpPr>
        <p:spPr>
          <a:xfrm>
            <a:off x="3985612" y="2192593"/>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en" dirty="0"/>
            </a:br>
            <a:br>
              <a:rPr lang="en" dirty="0"/>
            </a:br>
            <a:r>
              <a:rPr lang="en" dirty="0"/>
              <a:t>Objective </a:t>
            </a:r>
            <a:br>
              <a:rPr lang="en" dirty="0"/>
            </a:br>
            <a:r>
              <a:rPr lang="en" dirty="0"/>
              <a:t>Description</a:t>
            </a:r>
            <a:endParaRPr dirty="0"/>
          </a:p>
        </p:txBody>
      </p:sp>
      <p:sp>
        <p:nvSpPr>
          <p:cNvPr id="285" name="Google Shape;285;p52">
            <a:hlinkClick r:id="" action="ppaction://noaction"/>
          </p:cNvPr>
          <p:cNvSpPr txBox="1">
            <a:spLocks noGrp="1"/>
          </p:cNvSpPr>
          <p:nvPr>
            <p:ph type="title" idx="6"/>
          </p:nvPr>
        </p:nvSpPr>
        <p:spPr>
          <a:xfrm>
            <a:off x="4483545" y="162093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86" name="Google Shape;286;p52"/>
          <p:cNvSpPr txBox="1">
            <a:spLocks noGrp="1"/>
          </p:cNvSpPr>
          <p:nvPr>
            <p:ph type="ctrTitle" idx="7"/>
          </p:nvPr>
        </p:nvSpPr>
        <p:spPr>
          <a:xfrm>
            <a:off x="6944149" y="2190009"/>
            <a:ext cx="1444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Proposed Methodology</a:t>
            </a:r>
            <a:endParaRPr dirty="0"/>
          </a:p>
        </p:txBody>
      </p:sp>
      <p:sp>
        <p:nvSpPr>
          <p:cNvPr id="288" name="Google Shape;288;p52">
            <a:hlinkClick r:id="" action="ppaction://noaction"/>
          </p:cNvPr>
          <p:cNvSpPr txBox="1">
            <a:spLocks noGrp="1"/>
          </p:cNvSpPr>
          <p:nvPr>
            <p:ph type="title" idx="9"/>
          </p:nvPr>
        </p:nvSpPr>
        <p:spPr>
          <a:xfrm>
            <a:off x="6665206" y="162094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92" name="Google Shape;292;p52"/>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to be used</a:t>
            </a:r>
            <a:endParaRPr dirty="0"/>
          </a:p>
        </p:txBody>
      </p:sp>
      <p:sp>
        <p:nvSpPr>
          <p:cNvPr id="294" name="Google Shape;294;p52">
            <a:hlinkClick r:id="" action="ppaction://noaction"/>
          </p:cNvPr>
          <p:cNvSpPr txBox="1">
            <a:spLocks noGrp="1"/>
          </p:cNvSpPr>
          <p:nvPr>
            <p:ph type="title" idx="18"/>
          </p:nvPr>
        </p:nvSpPr>
        <p:spPr>
          <a:xfrm>
            <a:off x="2870612" y="321659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95" name="Google Shape;295;p52"/>
          <p:cNvSpPr txBox="1">
            <a:spLocks noGrp="1"/>
          </p:cNvSpPr>
          <p:nvPr>
            <p:ph type="ctrTitle" idx="19"/>
          </p:nvPr>
        </p:nvSpPr>
        <p:spPr>
          <a:xfrm>
            <a:off x="5015575" y="3781526"/>
            <a:ext cx="9677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dirty="0"/>
            </a:br>
            <a:br>
              <a:rPr lang="en" dirty="0"/>
            </a:br>
            <a:br>
              <a:rPr lang="en" dirty="0"/>
            </a:br>
            <a:r>
              <a:rPr lang="en" dirty="0"/>
              <a:t>Conclusion</a:t>
            </a:r>
            <a:br>
              <a:rPr lang="en" dirty="0"/>
            </a:br>
            <a:endParaRPr dirty="0"/>
          </a:p>
        </p:txBody>
      </p:sp>
      <p:sp>
        <p:nvSpPr>
          <p:cNvPr id="297" name="Google Shape;297;p52">
            <a:hlinkClick r:id="" action="ppaction://noaction"/>
          </p:cNvPr>
          <p:cNvSpPr txBox="1">
            <a:spLocks noGrp="1"/>
          </p:cNvSpPr>
          <p:nvPr>
            <p:ph type="title" idx="21"/>
          </p:nvPr>
        </p:nvSpPr>
        <p:spPr>
          <a:xfrm>
            <a:off x="5015587" y="3216604"/>
            <a:ext cx="1753800" cy="577800"/>
          </a:xfrm>
          <a:prstGeom prst="rect">
            <a:avLst/>
          </a:prstGeom>
        </p:spPr>
        <p:txBody>
          <a:bodyPr spcFirstLastPara="1" wrap="square" lIns="114300" tIns="91425" rIns="91425" bIns="91425" anchor="ctr" anchorCtr="0">
            <a:noAutofit/>
          </a:bodyPr>
          <a:lstStyle/>
          <a:p>
            <a:pPr marL="0" lvl="0" indent="0" algn="l" rtl="0">
              <a:spcBef>
                <a:spcPts val="0"/>
              </a:spcBef>
              <a:spcAft>
                <a:spcPts val="0"/>
              </a:spcAft>
              <a:buNone/>
            </a:pPr>
            <a:r>
              <a:rPr lang="en" dirty="0"/>
              <a:t>05</a:t>
            </a:r>
            <a:endParaRPr dirty="0"/>
          </a:p>
        </p:txBody>
      </p:sp>
      <p:sp>
        <p:nvSpPr>
          <p:cNvPr id="298" name="Google Shape;298;p52"/>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250"/>
                                        <p:tgtEl>
                                          <p:spTgt spid="278"/>
                                        </p:tgtEl>
                                      </p:cBhvr>
                                    </p:animEffect>
                                    <p:anim calcmode="lin" valueType="num">
                                      <p:cBhvr>
                                        <p:cTn id="8" dur="250" fill="hold"/>
                                        <p:tgtEl>
                                          <p:spTgt spid="278"/>
                                        </p:tgtEl>
                                        <p:attrNameLst>
                                          <p:attrName>ppt_x</p:attrName>
                                        </p:attrNameLst>
                                      </p:cBhvr>
                                      <p:tavLst>
                                        <p:tav tm="0">
                                          <p:val>
                                            <p:strVal val="#ppt_x"/>
                                          </p:val>
                                        </p:tav>
                                        <p:tav tm="100000">
                                          <p:val>
                                            <p:strVal val="#ppt_x"/>
                                          </p:val>
                                        </p:tav>
                                      </p:tavLst>
                                    </p:anim>
                                    <p:anim calcmode="lin" valueType="num">
                                      <p:cBhvr>
                                        <p:cTn id="9" dur="250" fill="hold"/>
                                        <p:tgtEl>
                                          <p:spTgt spid="278"/>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250"/>
                                        <p:tgtEl>
                                          <p:spTgt spid="279"/>
                                        </p:tgtEl>
                                      </p:cBhvr>
                                    </p:animEffect>
                                    <p:anim calcmode="lin" valueType="num">
                                      <p:cBhvr>
                                        <p:cTn id="14" dur="250" fill="hold"/>
                                        <p:tgtEl>
                                          <p:spTgt spid="279"/>
                                        </p:tgtEl>
                                        <p:attrNameLst>
                                          <p:attrName>ppt_x</p:attrName>
                                        </p:attrNameLst>
                                      </p:cBhvr>
                                      <p:tavLst>
                                        <p:tav tm="0">
                                          <p:val>
                                            <p:strVal val="#ppt_x"/>
                                          </p:val>
                                        </p:tav>
                                        <p:tav tm="100000">
                                          <p:val>
                                            <p:strVal val="#ppt_x"/>
                                          </p:val>
                                        </p:tav>
                                      </p:tavLst>
                                    </p:anim>
                                    <p:anim calcmode="lin" valueType="num">
                                      <p:cBhvr>
                                        <p:cTn id="15" dur="250" fill="hold"/>
                                        <p:tgtEl>
                                          <p:spTgt spid="27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4" presetClass="entr" presetSubtype="10" fill="hold" grpId="0" nodeType="after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randombar(horizontal)">
                                      <p:cBhvr>
                                        <p:cTn id="19" dur="250"/>
                                        <p:tgtEl>
                                          <p:spTgt spid="282"/>
                                        </p:tgtEl>
                                      </p:cBhvr>
                                    </p:animEffect>
                                  </p:childTnLst>
                                </p:cTn>
                              </p:par>
                            </p:childTnLst>
                          </p:cTn>
                        </p:par>
                        <p:par>
                          <p:cTn id="20" fill="hold">
                            <p:stCondLst>
                              <p:cond delay="750"/>
                            </p:stCondLst>
                            <p:childTnLst>
                              <p:par>
                                <p:cTn id="21" presetID="14" presetClass="entr" presetSubtype="10" fill="hold" grpId="0" nodeType="afterEffect">
                                  <p:stCondLst>
                                    <p:cond delay="0"/>
                                  </p:stCondLst>
                                  <p:childTnLst>
                                    <p:set>
                                      <p:cBhvr>
                                        <p:cTn id="22" dur="1" fill="hold">
                                          <p:stCondLst>
                                            <p:cond delay="0"/>
                                          </p:stCondLst>
                                        </p:cTn>
                                        <p:tgtEl>
                                          <p:spTgt spid="285"/>
                                        </p:tgtEl>
                                        <p:attrNameLst>
                                          <p:attrName>style.visibility</p:attrName>
                                        </p:attrNameLst>
                                      </p:cBhvr>
                                      <p:to>
                                        <p:strVal val="visible"/>
                                      </p:to>
                                    </p:set>
                                    <p:animEffect transition="in" filter="randombar(horizontal)">
                                      <p:cBhvr>
                                        <p:cTn id="23" dur="250"/>
                                        <p:tgtEl>
                                          <p:spTgt spid="285"/>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288"/>
                                        </p:tgtEl>
                                        <p:attrNameLst>
                                          <p:attrName>style.visibility</p:attrName>
                                        </p:attrNameLst>
                                      </p:cBhvr>
                                      <p:to>
                                        <p:strVal val="visible"/>
                                      </p:to>
                                    </p:set>
                                    <p:animEffect transition="in" filter="randombar(horizontal)">
                                      <p:cBhvr>
                                        <p:cTn id="27" dur="250"/>
                                        <p:tgtEl>
                                          <p:spTgt spid="288"/>
                                        </p:tgtEl>
                                      </p:cBhvr>
                                    </p:animEffect>
                                  </p:childTnLst>
                                </p:cTn>
                              </p:par>
                            </p:childTnLst>
                          </p:cTn>
                        </p:par>
                        <p:par>
                          <p:cTn id="28" fill="hold">
                            <p:stCondLst>
                              <p:cond delay="1250"/>
                            </p:stCondLst>
                            <p:childTnLst>
                              <p:par>
                                <p:cTn id="29" presetID="14" presetClass="entr" presetSubtype="10" fill="hold" grpId="0" nodeType="afterEffect">
                                  <p:stCondLst>
                                    <p:cond delay="0"/>
                                  </p:stCondLst>
                                  <p:childTnLst>
                                    <p:set>
                                      <p:cBhvr>
                                        <p:cTn id="30" dur="1" fill="hold">
                                          <p:stCondLst>
                                            <p:cond delay="0"/>
                                          </p:stCondLst>
                                        </p:cTn>
                                        <p:tgtEl>
                                          <p:spTgt spid="294"/>
                                        </p:tgtEl>
                                        <p:attrNameLst>
                                          <p:attrName>style.visibility</p:attrName>
                                        </p:attrNameLst>
                                      </p:cBhvr>
                                      <p:to>
                                        <p:strVal val="visible"/>
                                      </p:to>
                                    </p:set>
                                    <p:animEffect transition="in" filter="randombar(horizontal)">
                                      <p:cBhvr>
                                        <p:cTn id="31" dur="250"/>
                                        <p:tgtEl>
                                          <p:spTgt spid="294"/>
                                        </p:tgtEl>
                                      </p:cBhvr>
                                    </p:animEffect>
                                  </p:childTnLst>
                                </p:cTn>
                              </p:par>
                            </p:childTnLst>
                          </p:cTn>
                        </p:par>
                        <p:par>
                          <p:cTn id="32" fill="hold">
                            <p:stCondLst>
                              <p:cond delay="1500"/>
                            </p:stCondLst>
                            <p:childTnLst>
                              <p:par>
                                <p:cTn id="33" presetID="14" presetClass="entr" presetSubtype="10" fill="hold" grpId="0" nodeType="afterEffect">
                                  <p:stCondLst>
                                    <p:cond delay="0"/>
                                  </p:stCondLst>
                                  <p:childTnLst>
                                    <p:set>
                                      <p:cBhvr>
                                        <p:cTn id="34" dur="1" fill="hold">
                                          <p:stCondLst>
                                            <p:cond delay="0"/>
                                          </p:stCondLst>
                                        </p:cTn>
                                        <p:tgtEl>
                                          <p:spTgt spid="297"/>
                                        </p:tgtEl>
                                        <p:attrNameLst>
                                          <p:attrName>style.visibility</p:attrName>
                                        </p:attrNameLst>
                                      </p:cBhvr>
                                      <p:to>
                                        <p:strVal val="visible"/>
                                      </p:to>
                                    </p:set>
                                    <p:animEffect transition="in" filter="randombar(horizontal)">
                                      <p:cBhvr>
                                        <p:cTn id="35" dur="250"/>
                                        <p:tgtEl>
                                          <p:spTgt spid="297"/>
                                        </p:tgtEl>
                                      </p:cBhvr>
                                    </p:animEffect>
                                  </p:childTnLst>
                                </p:cTn>
                              </p:par>
                            </p:childTnLst>
                          </p:cTn>
                        </p:par>
                        <p:par>
                          <p:cTn id="36" fill="hold">
                            <p:stCondLst>
                              <p:cond delay="1750"/>
                            </p:stCondLst>
                            <p:childTnLst>
                              <p:par>
                                <p:cTn id="37" presetID="14" presetClass="entr" presetSubtype="10" fill="hold" grpId="0" nodeType="after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randombar(horizontal)">
                                      <p:cBhvr>
                                        <p:cTn id="39" dur="250"/>
                                        <p:tgtEl>
                                          <p:spTgt spid="280"/>
                                        </p:tgtEl>
                                      </p:cBhvr>
                                    </p:animEffect>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283"/>
                                        </p:tgtEl>
                                        <p:attrNameLst>
                                          <p:attrName>style.visibility</p:attrName>
                                        </p:attrNameLst>
                                      </p:cBhvr>
                                      <p:to>
                                        <p:strVal val="visible"/>
                                      </p:to>
                                    </p:set>
                                    <p:animEffect transition="in" filter="randombar(horizontal)">
                                      <p:cBhvr>
                                        <p:cTn id="43" dur="250"/>
                                        <p:tgtEl>
                                          <p:spTgt spid="283"/>
                                        </p:tgtEl>
                                      </p:cBhvr>
                                    </p:animEffect>
                                  </p:childTnLst>
                                </p:cTn>
                              </p:par>
                            </p:childTnLst>
                          </p:cTn>
                        </p:par>
                        <p:par>
                          <p:cTn id="44" fill="hold">
                            <p:stCondLst>
                              <p:cond delay="2250"/>
                            </p:stCondLst>
                            <p:childTnLst>
                              <p:par>
                                <p:cTn id="45" presetID="14" presetClass="entr" presetSubtype="10" fill="hold" grpId="0" nodeType="afterEffect">
                                  <p:stCondLst>
                                    <p:cond delay="0"/>
                                  </p:stCondLst>
                                  <p:childTnLst>
                                    <p:set>
                                      <p:cBhvr>
                                        <p:cTn id="46" dur="1" fill="hold">
                                          <p:stCondLst>
                                            <p:cond delay="0"/>
                                          </p:stCondLst>
                                        </p:cTn>
                                        <p:tgtEl>
                                          <p:spTgt spid="286"/>
                                        </p:tgtEl>
                                        <p:attrNameLst>
                                          <p:attrName>style.visibility</p:attrName>
                                        </p:attrNameLst>
                                      </p:cBhvr>
                                      <p:to>
                                        <p:strVal val="visible"/>
                                      </p:to>
                                    </p:set>
                                    <p:animEffect transition="in" filter="randombar(horizontal)">
                                      <p:cBhvr>
                                        <p:cTn id="47" dur="250"/>
                                        <p:tgtEl>
                                          <p:spTgt spid="286"/>
                                        </p:tgtEl>
                                      </p:cBhvr>
                                    </p:animEffect>
                                  </p:childTnLst>
                                </p:cTn>
                              </p:par>
                            </p:childTnLst>
                          </p:cTn>
                        </p:par>
                        <p:par>
                          <p:cTn id="48" fill="hold">
                            <p:stCondLst>
                              <p:cond delay="2500"/>
                            </p:stCondLst>
                            <p:childTnLst>
                              <p:par>
                                <p:cTn id="49" presetID="14" presetClass="entr" presetSubtype="10" fill="hold" grpId="0" nodeType="afterEffect">
                                  <p:stCondLst>
                                    <p:cond delay="0"/>
                                  </p:stCondLst>
                                  <p:childTnLst>
                                    <p:set>
                                      <p:cBhvr>
                                        <p:cTn id="50" dur="1" fill="hold">
                                          <p:stCondLst>
                                            <p:cond delay="0"/>
                                          </p:stCondLst>
                                        </p:cTn>
                                        <p:tgtEl>
                                          <p:spTgt spid="292"/>
                                        </p:tgtEl>
                                        <p:attrNameLst>
                                          <p:attrName>style.visibility</p:attrName>
                                        </p:attrNameLst>
                                      </p:cBhvr>
                                      <p:to>
                                        <p:strVal val="visible"/>
                                      </p:to>
                                    </p:set>
                                    <p:animEffect transition="in" filter="randombar(horizontal)">
                                      <p:cBhvr>
                                        <p:cTn id="51" dur="250"/>
                                        <p:tgtEl>
                                          <p:spTgt spid="292"/>
                                        </p:tgtEl>
                                      </p:cBhvr>
                                    </p:animEffect>
                                  </p:childTnLst>
                                </p:cTn>
                              </p:par>
                            </p:childTnLst>
                          </p:cTn>
                        </p:par>
                        <p:par>
                          <p:cTn id="52" fill="hold">
                            <p:stCondLst>
                              <p:cond delay="2750"/>
                            </p:stCondLst>
                            <p:childTnLst>
                              <p:par>
                                <p:cTn id="53" presetID="14" presetClass="entr" presetSubtype="10" fill="hold" grpId="0" nodeType="afterEffect">
                                  <p:stCondLst>
                                    <p:cond delay="0"/>
                                  </p:stCondLst>
                                  <p:childTnLst>
                                    <p:set>
                                      <p:cBhvr>
                                        <p:cTn id="54" dur="1" fill="hold">
                                          <p:stCondLst>
                                            <p:cond delay="0"/>
                                          </p:stCondLst>
                                        </p:cTn>
                                        <p:tgtEl>
                                          <p:spTgt spid="295"/>
                                        </p:tgtEl>
                                        <p:attrNameLst>
                                          <p:attrName>style.visibility</p:attrName>
                                        </p:attrNameLst>
                                      </p:cBhvr>
                                      <p:to>
                                        <p:strVal val="visible"/>
                                      </p:to>
                                    </p:set>
                                    <p:animEffect transition="in" filter="randombar(horizontal)">
                                      <p:cBhvr>
                                        <p:cTn id="55" dur="250"/>
                                        <p:tgtEl>
                                          <p:spTgt spid="295"/>
                                        </p:tgtEl>
                                      </p:cBhvr>
                                    </p:animEffect>
                                  </p:childTnLst>
                                </p:cTn>
                              </p:par>
                            </p:childTnLst>
                          </p:cTn>
                        </p:par>
                        <p:par>
                          <p:cTn id="56" fill="hold">
                            <p:stCondLst>
                              <p:cond delay="3000"/>
                            </p:stCondLst>
                            <p:childTnLst>
                              <p:par>
                                <p:cTn id="57" presetID="14" presetClass="entr" presetSubtype="10" fill="hold" grpId="0" nodeType="after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randombar(horizontal)">
                                      <p:cBhvr>
                                        <p:cTn id="59" dur="25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279" grpId="0" animBg="1"/>
      <p:bldP spid="280" grpId="0"/>
      <p:bldP spid="282" grpId="0"/>
      <p:bldP spid="283" grpId="0"/>
      <p:bldP spid="285" grpId="0"/>
      <p:bldP spid="286" grpId="0"/>
      <p:bldP spid="288" grpId="0"/>
      <p:bldP spid="292" grpId="0"/>
      <p:bldP spid="294" grpId="0"/>
      <p:bldP spid="295" grpId="0"/>
      <p:bldP spid="297" grpId="0"/>
      <p:bldP spid="29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8"/>
          <p:cNvSpPr/>
          <p:nvPr/>
        </p:nvSpPr>
        <p:spPr>
          <a:xfrm>
            <a:off x="4610100" y="-30300"/>
            <a:ext cx="4533900" cy="51738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8"/>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sz="1100" dirty="0">
                <a:solidFill>
                  <a:schemeClr val="dk1"/>
                </a:solidFill>
              </a:rPr>
              <a:t>Customers are unable to discover products they may like based on their current and previous purchases, leading to poor overall shopping experience discouraging them to explore more products.</a:t>
            </a:r>
          </a:p>
        </p:txBody>
      </p:sp>
      <p:sp>
        <p:nvSpPr>
          <p:cNvPr id="356" name="Google Shape;356;p58"/>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100" dirty="0"/>
              <a:t>The Market Basket Analysis (MBA) recommendation system involves  implementation of an algorithm that identifies and suggests related products to customers based on their current purchases.</a:t>
            </a:r>
          </a:p>
        </p:txBody>
      </p:sp>
      <p:sp>
        <p:nvSpPr>
          <p:cNvPr id="357" name="Google Shape;357;p58"/>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Problem Statement</a:t>
            </a:r>
            <a:endParaRPr dirty="0">
              <a:solidFill>
                <a:schemeClr val="dk1"/>
              </a:solidFill>
            </a:endParaRPr>
          </a:p>
        </p:txBody>
      </p:sp>
      <p:sp>
        <p:nvSpPr>
          <p:cNvPr id="358" name="Google Shape;358;p58"/>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Proposed Solution</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barn(inVertical)">
                                      <p:cBhvr>
                                        <p:cTn id="7" dur="250"/>
                                        <p:tgtEl>
                                          <p:spTgt spid="35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55">
                                            <p:txEl>
                                              <p:pRg st="0" end="0"/>
                                            </p:txEl>
                                          </p:spTgt>
                                        </p:tgtEl>
                                        <p:attrNameLst>
                                          <p:attrName>style.visibility</p:attrName>
                                        </p:attrNameLst>
                                      </p:cBhvr>
                                      <p:to>
                                        <p:strVal val="visible"/>
                                      </p:to>
                                    </p:set>
                                    <p:animEffect transition="in" filter="barn(inVertical)">
                                      <p:cBhvr>
                                        <p:cTn id="10" dur="250"/>
                                        <p:tgtEl>
                                          <p:spTgt spid="35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58"/>
                                        </p:tgtEl>
                                        <p:attrNameLst>
                                          <p:attrName>style.visibility</p:attrName>
                                        </p:attrNameLst>
                                      </p:cBhvr>
                                      <p:to>
                                        <p:strVal val="visible"/>
                                      </p:to>
                                    </p:set>
                                    <p:animEffect transition="in" filter="barn(inVertical)">
                                      <p:cBhvr>
                                        <p:cTn id="15" dur="250"/>
                                        <p:tgtEl>
                                          <p:spTgt spid="35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56">
                                            <p:txEl>
                                              <p:pRg st="0" end="0"/>
                                            </p:txEl>
                                          </p:spTgt>
                                        </p:tgtEl>
                                        <p:attrNameLst>
                                          <p:attrName>style.visibility</p:attrName>
                                        </p:attrNameLst>
                                      </p:cBhvr>
                                      <p:to>
                                        <p:strVal val="visible"/>
                                      </p:to>
                                    </p:set>
                                    <p:animEffect transition="in" filter="barn(inVertical)">
                                      <p:cBhvr>
                                        <p:cTn id="18" dur="250"/>
                                        <p:tgtEl>
                                          <p:spTgt spid="3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build="p"/>
      <p:bldP spid="356" grpId="0" build="p"/>
      <p:bldP spid="357" grpId="0"/>
      <p:bldP spid="3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9"/>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364" name="Google Shape;364;p59"/>
          <p:cNvSpPr txBox="1"/>
          <p:nvPr/>
        </p:nvSpPr>
        <p:spPr>
          <a:xfrm>
            <a:off x="3007225" y="3524999"/>
            <a:ext cx="1881300" cy="390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lt1"/>
                </a:solidFill>
                <a:latin typeface="DM Serif Display"/>
                <a:ea typeface="DM Serif Display"/>
                <a:cs typeface="DM Serif Display"/>
                <a:sym typeface="DM Serif Display"/>
              </a:rPr>
              <a:t> Sales Revenue Enhancement</a:t>
            </a:r>
            <a:endParaRPr sz="1800" dirty="0">
              <a:solidFill>
                <a:schemeClr val="lt1"/>
              </a:solidFill>
              <a:latin typeface="DM Serif Display"/>
              <a:ea typeface="DM Serif Display"/>
              <a:cs typeface="DM Serif Display"/>
              <a:sym typeface="DM Serif Display"/>
            </a:endParaRPr>
          </a:p>
        </p:txBody>
      </p:sp>
      <p:sp>
        <p:nvSpPr>
          <p:cNvPr id="365" name="Google Shape;365;p59"/>
          <p:cNvSpPr txBox="1"/>
          <p:nvPr/>
        </p:nvSpPr>
        <p:spPr>
          <a:xfrm>
            <a:off x="4255474" y="961200"/>
            <a:ext cx="1973497" cy="837300"/>
          </a:xfrm>
          <a:prstGeom prst="rect">
            <a:avLst/>
          </a:prstGeom>
          <a:noFill/>
          <a:ln>
            <a:noFill/>
          </a:ln>
        </p:spPr>
        <p:txBody>
          <a:bodyPr spcFirstLastPara="1" wrap="square" lIns="91425" tIns="91425" rIns="91425" bIns="91425" anchor="t" anchorCtr="0">
            <a:noAutofit/>
          </a:bodyPr>
          <a:lstStyle/>
          <a:p>
            <a:pPr lvl="0"/>
            <a:r>
              <a:rPr lang="en-US" sz="1000" dirty="0">
                <a:solidFill>
                  <a:schemeClr val="lt1"/>
                </a:solidFill>
                <a:latin typeface="Open Sans Light"/>
                <a:ea typeface="Open Sans Light"/>
                <a:cs typeface="Open Sans Light"/>
                <a:sym typeface="Open Sans Light"/>
              </a:rPr>
              <a:t>Increase the average purchase value by recommending complementary products to customers.</a:t>
            </a:r>
            <a:endParaRPr sz="1000" dirty="0">
              <a:solidFill>
                <a:schemeClr val="lt1"/>
              </a:solidFill>
              <a:latin typeface="Open Sans Light"/>
              <a:ea typeface="Open Sans Light"/>
              <a:cs typeface="Open Sans Light"/>
              <a:sym typeface="Open Sans Light"/>
            </a:endParaRPr>
          </a:p>
        </p:txBody>
      </p:sp>
      <p:sp>
        <p:nvSpPr>
          <p:cNvPr id="366" name="Google Shape;366;p59"/>
          <p:cNvSpPr txBox="1"/>
          <p:nvPr/>
        </p:nvSpPr>
        <p:spPr>
          <a:xfrm>
            <a:off x="6084274" y="2383525"/>
            <a:ext cx="2264595" cy="837300"/>
          </a:xfrm>
          <a:prstGeom prst="rect">
            <a:avLst/>
          </a:prstGeom>
          <a:noFill/>
          <a:ln>
            <a:noFill/>
          </a:ln>
        </p:spPr>
        <p:txBody>
          <a:bodyPr spcFirstLastPara="1" wrap="square" lIns="91425" tIns="91425" rIns="91425" bIns="91425" anchor="t" anchorCtr="0">
            <a:noAutofit/>
          </a:bodyPr>
          <a:lstStyle/>
          <a:p>
            <a:pPr lvl="0"/>
            <a:r>
              <a:rPr lang="en-US" sz="1000" dirty="0">
                <a:solidFill>
                  <a:schemeClr val="lt1"/>
                </a:solidFill>
                <a:latin typeface="Open Sans Light"/>
                <a:ea typeface="Open Sans Light"/>
                <a:cs typeface="Open Sans Light"/>
                <a:sym typeface="Open Sans Light"/>
              </a:rPr>
              <a:t>Provide tailored product suggestions to each customer, fostering a sense of individualized attention and satisfaction.</a:t>
            </a:r>
            <a:endParaRPr sz="1000" dirty="0">
              <a:solidFill>
                <a:schemeClr val="lt1"/>
              </a:solidFill>
              <a:latin typeface="Open Sans Light"/>
              <a:ea typeface="Open Sans Light"/>
              <a:cs typeface="Open Sans Light"/>
              <a:sym typeface="Open Sans Light"/>
            </a:endParaRPr>
          </a:p>
        </p:txBody>
      </p:sp>
      <p:sp>
        <p:nvSpPr>
          <p:cNvPr id="367" name="Google Shape;367;p59"/>
          <p:cNvSpPr txBox="1"/>
          <p:nvPr/>
        </p:nvSpPr>
        <p:spPr>
          <a:xfrm>
            <a:off x="6084275" y="2102048"/>
            <a:ext cx="1881300" cy="39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latin typeface="DM Serif Display"/>
                <a:ea typeface="DM Serif Display"/>
                <a:cs typeface="DM Serif Display"/>
                <a:sym typeface="DM Serif Display"/>
              </a:rPr>
              <a:t>Shopping Experience</a:t>
            </a:r>
            <a:endParaRPr sz="1800" dirty="0">
              <a:solidFill>
                <a:schemeClr val="lt1"/>
              </a:solidFill>
              <a:latin typeface="DM Serif Display"/>
              <a:ea typeface="DM Serif Display"/>
              <a:cs typeface="DM Serif Display"/>
              <a:sym typeface="DM Serif Display"/>
            </a:endParaRPr>
          </a:p>
        </p:txBody>
      </p:sp>
      <p:sp>
        <p:nvSpPr>
          <p:cNvPr id="368" name="Google Shape;368;p59"/>
          <p:cNvSpPr txBox="1"/>
          <p:nvPr/>
        </p:nvSpPr>
        <p:spPr>
          <a:xfrm>
            <a:off x="4255475" y="679729"/>
            <a:ext cx="1881300" cy="39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latin typeface="DM Serif Display"/>
                <a:ea typeface="DM Serif Display"/>
                <a:cs typeface="DM Serif Display"/>
                <a:sym typeface="DM Serif Display"/>
              </a:rPr>
              <a:t>Cross-Selling</a:t>
            </a:r>
            <a:endParaRPr sz="1800" dirty="0">
              <a:solidFill>
                <a:schemeClr val="lt1"/>
              </a:solidFill>
              <a:latin typeface="DM Serif Display"/>
              <a:ea typeface="DM Serif Display"/>
              <a:cs typeface="DM Serif Display"/>
              <a:sym typeface="DM Serif Display"/>
            </a:endParaRPr>
          </a:p>
        </p:txBody>
      </p:sp>
      <p:sp>
        <p:nvSpPr>
          <p:cNvPr id="369" name="Google Shape;369;p59"/>
          <p:cNvSpPr txBox="1"/>
          <p:nvPr/>
        </p:nvSpPr>
        <p:spPr>
          <a:xfrm>
            <a:off x="874643" y="2102695"/>
            <a:ext cx="2185082" cy="390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lt1"/>
                </a:solidFill>
                <a:latin typeface="DM Serif Display"/>
                <a:ea typeface="DM Serif Display"/>
                <a:cs typeface="DM Serif Display"/>
                <a:sym typeface="DM Serif Display"/>
              </a:rPr>
              <a:t>Customer Engagement</a:t>
            </a:r>
            <a:endParaRPr sz="1800" dirty="0">
              <a:solidFill>
                <a:schemeClr val="lt1"/>
              </a:solidFill>
              <a:latin typeface="DM Serif Display"/>
              <a:ea typeface="DM Serif Display"/>
              <a:cs typeface="DM Serif Display"/>
              <a:sym typeface="DM Serif Display"/>
            </a:endParaRPr>
          </a:p>
        </p:txBody>
      </p:sp>
      <p:sp>
        <p:nvSpPr>
          <p:cNvPr id="370" name="Google Shape;370;p59"/>
          <p:cNvSpPr txBox="1"/>
          <p:nvPr/>
        </p:nvSpPr>
        <p:spPr>
          <a:xfrm>
            <a:off x="987287" y="2384150"/>
            <a:ext cx="2111938" cy="837300"/>
          </a:xfrm>
          <a:prstGeom prst="rect">
            <a:avLst/>
          </a:prstGeom>
          <a:noFill/>
          <a:ln>
            <a:noFill/>
          </a:ln>
        </p:spPr>
        <p:txBody>
          <a:bodyPr spcFirstLastPara="1" wrap="square" lIns="91425" tIns="91425" rIns="91425" bIns="91425" anchor="t" anchorCtr="0">
            <a:noAutofit/>
          </a:bodyPr>
          <a:lstStyle/>
          <a:p>
            <a:pPr lvl="0" algn="r"/>
            <a:r>
              <a:rPr lang="en-US" sz="1000" dirty="0">
                <a:solidFill>
                  <a:schemeClr val="lt1"/>
                </a:solidFill>
                <a:latin typeface="Open Sans Light"/>
                <a:ea typeface="Open Sans Light"/>
                <a:cs typeface="Open Sans Light"/>
                <a:sym typeface="Open Sans Light"/>
              </a:rPr>
              <a:t> Encourage customers to explore a wider range of products, leading to increased interaction and longer browsing sessions.</a:t>
            </a:r>
            <a:endParaRPr sz="1000" dirty="0">
              <a:solidFill>
                <a:schemeClr val="lt1"/>
              </a:solidFill>
              <a:latin typeface="Open Sans Light"/>
              <a:ea typeface="Open Sans Light"/>
              <a:cs typeface="Open Sans Light"/>
              <a:sym typeface="Open Sans Light"/>
            </a:endParaRPr>
          </a:p>
        </p:txBody>
      </p:sp>
      <p:sp>
        <p:nvSpPr>
          <p:cNvPr id="371" name="Google Shape;371;p59"/>
          <p:cNvSpPr txBox="1"/>
          <p:nvPr/>
        </p:nvSpPr>
        <p:spPr>
          <a:xfrm>
            <a:off x="2471530" y="3806475"/>
            <a:ext cx="2456495" cy="837300"/>
          </a:xfrm>
          <a:prstGeom prst="rect">
            <a:avLst/>
          </a:prstGeom>
          <a:noFill/>
          <a:ln>
            <a:noFill/>
          </a:ln>
        </p:spPr>
        <p:txBody>
          <a:bodyPr spcFirstLastPara="1" wrap="square" lIns="91425" tIns="91425" rIns="91425" bIns="91425" anchor="t" anchorCtr="0">
            <a:noAutofit/>
          </a:bodyPr>
          <a:lstStyle/>
          <a:p>
            <a:pPr lvl="0" algn="r"/>
            <a:r>
              <a:rPr lang="en-US" sz="1000" dirty="0">
                <a:solidFill>
                  <a:schemeClr val="lt1"/>
                </a:solidFill>
                <a:latin typeface="Open Sans Light"/>
                <a:ea typeface="Open Sans Light"/>
                <a:cs typeface="Open Sans Light"/>
                <a:sym typeface="Open Sans Light"/>
              </a:rPr>
              <a:t>Drive additional purchases by effectively promoting relevant products, ultimately contributing to the overall increase in sales and revenue.</a:t>
            </a:r>
            <a:endParaRPr sz="1000" dirty="0">
              <a:solidFill>
                <a:schemeClr val="lt1"/>
              </a:solidFill>
              <a:latin typeface="Open Sans Light"/>
              <a:ea typeface="Open Sans Light"/>
              <a:cs typeface="Open Sans Light"/>
              <a:sym typeface="Open Sans Light"/>
            </a:endParaRPr>
          </a:p>
        </p:txBody>
      </p:sp>
      <p:grpSp>
        <p:nvGrpSpPr>
          <p:cNvPr id="372" name="Google Shape;372;p59"/>
          <p:cNvGrpSpPr/>
          <p:nvPr/>
        </p:nvGrpSpPr>
        <p:grpSpPr>
          <a:xfrm>
            <a:off x="5005638" y="2106525"/>
            <a:ext cx="992925" cy="3113100"/>
            <a:chOff x="5005638" y="2106525"/>
            <a:chExt cx="992925" cy="3113100"/>
          </a:xfrm>
        </p:grpSpPr>
        <p:sp>
          <p:nvSpPr>
            <p:cNvPr id="373" name="Google Shape;373;p59"/>
            <p:cNvSpPr/>
            <p:nvPr/>
          </p:nvSpPr>
          <p:spPr>
            <a:xfrm>
              <a:off x="5190088" y="2106525"/>
              <a:ext cx="667500" cy="3113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9"/>
            <p:cNvSpPr/>
            <p:nvPr/>
          </p:nvSpPr>
          <p:spPr>
            <a:xfrm>
              <a:off x="5617563" y="2200025"/>
              <a:ext cx="3810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9"/>
            <p:cNvSpPr/>
            <p:nvPr/>
          </p:nvSpPr>
          <p:spPr>
            <a:xfrm>
              <a:off x="5005638" y="3581150"/>
              <a:ext cx="3810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59"/>
          <p:cNvGrpSpPr/>
          <p:nvPr/>
        </p:nvGrpSpPr>
        <p:grpSpPr>
          <a:xfrm>
            <a:off x="5093525" y="3678238"/>
            <a:ext cx="205225" cy="196425"/>
            <a:chOff x="5093525" y="3678238"/>
            <a:chExt cx="205225" cy="196425"/>
          </a:xfrm>
        </p:grpSpPr>
        <p:sp>
          <p:nvSpPr>
            <p:cNvPr id="377" name="Google Shape;377;p59"/>
            <p:cNvSpPr/>
            <p:nvPr/>
          </p:nvSpPr>
          <p:spPr>
            <a:xfrm>
              <a:off x="5093525" y="3699663"/>
              <a:ext cx="181775" cy="175000"/>
            </a:xfrm>
            <a:custGeom>
              <a:avLst/>
              <a:gdLst/>
              <a:ahLst/>
              <a:cxnLst/>
              <a:rect l="l" t="t" r="r" b="b"/>
              <a:pathLst>
                <a:path w="7271" h="7000" extrusionOk="0">
                  <a:moveTo>
                    <a:pt x="6212" y="1"/>
                  </a:moveTo>
                  <a:cubicBezTo>
                    <a:pt x="5963" y="1"/>
                    <a:pt x="5713" y="97"/>
                    <a:pt x="5525" y="290"/>
                  </a:cubicBezTo>
                  <a:lnTo>
                    <a:pt x="4860" y="955"/>
                  </a:lnTo>
                  <a:cubicBezTo>
                    <a:pt x="4811" y="1003"/>
                    <a:pt x="4810" y="1083"/>
                    <a:pt x="4860" y="1133"/>
                  </a:cubicBezTo>
                  <a:cubicBezTo>
                    <a:pt x="4884" y="1157"/>
                    <a:pt x="4916" y="1169"/>
                    <a:pt x="4949" y="1169"/>
                  </a:cubicBezTo>
                  <a:cubicBezTo>
                    <a:pt x="4981" y="1169"/>
                    <a:pt x="5013" y="1157"/>
                    <a:pt x="5037" y="1133"/>
                  </a:cubicBezTo>
                  <a:lnTo>
                    <a:pt x="5702" y="468"/>
                  </a:lnTo>
                  <a:cubicBezTo>
                    <a:pt x="5841" y="333"/>
                    <a:pt x="6019" y="267"/>
                    <a:pt x="6198" y="267"/>
                  </a:cubicBezTo>
                  <a:cubicBezTo>
                    <a:pt x="6380" y="267"/>
                    <a:pt x="6561" y="336"/>
                    <a:pt x="6700" y="474"/>
                  </a:cubicBezTo>
                  <a:cubicBezTo>
                    <a:pt x="6973" y="749"/>
                    <a:pt x="6977" y="1193"/>
                    <a:pt x="6707" y="1472"/>
                  </a:cubicBezTo>
                  <a:lnTo>
                    <a:pt x="5793" y="2385"/>
                  </a:lnTo>
                  <a:cubicBezTo>
                    <a:pt x="5560" y="1819"/>
                    <a:pt x="5060" y="1407"/>
                    <a:pt x="4461" y="1286"/>
                  </a:cubicBezTo>
                  <a:cubicBezTo>
                    <a:pt x="4342" y="1262"/>
                    <a:pt x="4222" y="1251"/>
                    <a:pt x="4102" y="1251"/>
                  </a:cubicBezTo>
                  <a:cubicBezTo>
                    <a:pt x="3623" y="1251"/>
                    <a:pt x="3156" y="1439"/>
                    <a:pt x="2810" y="1785"/>
                  </a:cubicBezTo>
                  <a:lnTo>
                    <a:pt x="704" y="3891"/>
                  </a:lnTo>
                  <a:cubicBezTo>
                    <a:pt x="0" y="4607"/>
                    <a:pt x="6" y="5755"/>
                    <a:pt x="715" y="6465"/>
                  </a:cubicBezTo>
                  <a:cubicBezTo>
                    <a:pt x="1072" y="6821"/>
                    <a:pt x="1539" y="7000"/>
                    <a:pt x="2007" y="7000"/>
                  </a:cubicBezTo>
                  <a:cubicBezTo>
                    <a:pt x="2469" y="7000"/>
                    <a:pt x="2932" y="6825"/>
                    <a:pt x="3287" y="6475"/>
                  </a:cubicBezTo>
                  <a:lnTo>
                    <a:pt x="4406" y="5357"/>
                  </a:lnTo>
                  <a:cubicBezTo>
                    <a:pt x="4456" y="5307"/>
                    <a:pt x="4456" y="5228"/>
                    <a:pt x="4406" y="5179"/>
                  </a:cubicBezTo>
                  <a:cubicBezTo>
                    <a:pt x="4382" y="5154"/>
                    <a:pt x="4350" y="5142"/>
                    <a:pt x="4318" y="5142"/>
                  </a:cubicBezTo>
                  <a:cubicBezTo>
                    <a:pt x="4286" y="5142"/>
                    <a:pt x="4253" y="5154"/>
                    <a:pt x="4228" y="5179"/>
                  </a:cubicBezTo>
                  <a:lnTo>
                    <a:pt x="4230" y="5179"/>
                  </a:lnTo>
                  <a:lnTo>
                    <a:pt x="3111" y="6298"/>
                  </a:lnTo>
                  <a:cubicBezTo>
                    <a:pt x="2803" y="6605"/>
                    <a:pt x="2399" y="6759"/>
                    <a:pt x="1996" y="6759"/>
                  </a:cubicBezTo>
                  <a:cubicBezTo>
                    <a:pt x="1593" y="6759"/>
                    <a:pt x="1190" y="6605"/>
                    <a:pt x="882" y="6298"/>
                  </a:cubicBezTo>
                  <a:cubicBezTo>
                    <a:pt x="267" y="5681"/>
                    <a:pt x="267" y="4684"/>
                    <a:pt x="882" y="4069"/>
                  </a:cubicBezTo>
                  <a:lnTo>
                    <a:pt x="2987" y="1963"/>
                  </a:lnTo>
                  <a:cubicBezTo>
                    <a:pt x="3286" y="1664"/>
                    <a:pt x="3688" y="1502"/>
                    <a:pt x="4100" y="1502"/>
                  </a:cubicBezTo>
                  <a:cubicBezTo>
                    <a:pt x="4221" y="1502"/>
                    <a:pt x="4343" y="1516"/>
                    <a:pt x="4464" y="1545"/>
                  </a:cubicBezTo>
                  <a:cubicBezTo>
                    <a:pt x="4996" y="1670"/>
                    <a:pt x="5425" y="2061"/>
                    <a:pt x="5597" y="2581"/>
                  </a:cubicBezTo>
                  <a:lnTo>
                    <a:pt x="4601" y="3577"/>
                  </a:lnTo>
                  <a:cubicBezTo>
                    <a:pt x="4460" y="3718"/>
                    <a:pt x="4279" y="3785"/>
                    <a:pt x="4101" y="3785"/>
                  </a:cubicBezTo>
                  <a:cubicBezTo>
                    <a:pt x="3826" y="3785"/>
                    <a:pt x="3557" y="3627"/>
                    <a:pt x="3441" y="3342"/>
                  </a:cubicBezTo>
                  <a:cubicBezTo>
                    <a:pt x="3422" y="3292"/>
                    <a:pt x="3374" y="3261"/>
                    <a:pt x="3323" y="3261"/>
                  </a:cubicBezTo>
                  <a:cubicBezTo>
                    <a:pt x="3308" y="3261"/>
                    <a:pt x="3292" y="3264"/>
                    <a:pt x="3277" y="3270"/>
                  </a:cubicBezTo>
                  <a:cubicBezTo>
                    <a:pt x="3212" y="3297"/>
                    <a:pt x="3181" y="3371"/>
                    <a:pt x="3208" y="3436"/>
                  </a:cubicBezTo>
                  <a:cubicBezTo>
                    <a:pt x="3366" y="3823"/>
                    <a:pt x="3730" y="4036"/>
                    <a:pt x="4102" y="4036"/>
                  </a:cubicBezTo>
                  <a:cubicBezTo>
                    <a:pt x="4343" y="4036"/>
                    <a:pt x="4587" y="3946"/>
                    <a:pt x="4779" y="3755"/>
                  </a:cubicBezTo>
                  <a:lnTo>
                    <a:pt x="6884" y="1648"/>
                  </a:lnTo>
                  <a:cubicBezTo>
                    <a:pt x="7267" y="1275"/>
                    <a:pt x="7271" y="660"/>
                    <a:pt x="6892" y="282"/>
                  </a:cubicBezTo>
                  <a:cubicBezTo>
                    <a:pt x="6704" y="94"/>
                    <a:pt x="6458" y="1"/>
                    <a:pt x="6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9"/>
            <p:cNvSpPr/>
            <p:nvPr/>
          </p:nvSpPr>
          <p:spPr>
            <a:xfrm>
              <a:off x="5117100" y="3678238"/>
              <a:ext cx="181650" cy="174975"/>
            </a:xfrm>
            <a:custGeom>
              <a:avLst/>
              <a:gdLst/>
              <a:ahLst/>
              <a:cxnLst/>
              <a:rect l="l" t="t" r="r" b="b"/>
              <a:pathLst>
                <a:path w="7266" h="6999" extrusionOk="0">
                  <a:moveTo>
                    <a:pt x="5262" y="0"/>
                  </a:moveTo>
                  <a:cubicBezTo>
                    <a:pt x="4794" y="0"/>
                    <a:pt x="4327" y="178"/>
                    <a:pt x="3969" y="534"/>
                  </a:cubicBezTo>
                  <a:lnTo>
                    <a:pt x="2851" y="1654"/>
                  </a:lnTo>
                  <a:cubicBezTo>
                    <a:pt x="2801" y="1703"/>
                    <a:pt x="2801" y="1782"/>
                    <a:pt x="2849" y="1832"/>
                  </a:cubicBezTo>
                  <a:cubicBezTo>
                    <a:pt x="2874" y="1856"/>
                    <a:pt x="2906" y="1868"/>
                    <a:pt x="2939" y="1868"/>
                  </a:cubicBezTo>
                  <a:cubicBezTo>
                    <a:pt x="2971" y="1868"/>
                    <a:pt x="3003" y="1856"/>
                    <a:pt x="3027" y="1832"/>
                  </a:cubicBezTo>
                  <a:lnTo>
                    <a:pt x="4147" y="712"/>
                  </a:lnTo>
                  <a:cubicBezTo>
                    <a:pt x="4454" y="407"/>
                    <a:pt x="4856" y="255"/>
                    <a:pt x="5257" y="255"/>
                  </a:cubicBezTo>
                  <a:cubicBezTo>
                    <a:pt x="5660" y="255"/>
                    <a:pt x="6064" y="409"/>
                    <a:pt x="6371" y="716"/>
                  </a:cubicBezTo>
                  <a:cubicBezTo>
                    <a:pt x="6985" y="1330"/>
                    <a:pt x="6987" y="2325"/>
                    <a:pt x="6376" y="2941"/>
                  </a:cubicBezTo>
                  <a:lnTo>
                    <a:pt x="4271" y="5047"/>
                  </a:lnTo>
                  <a:cubicBezTo>
                    <a:pt x="3972" y="5346"/>
                    <a:pt x="3570" y="5508"/>
                    <a:pt x="3157" y="5508"/>
                  </a:cubicBezTo>
                  <a:cubicBezTo>
                    <a:pt x="3036" y="5508"/>
                    <a:pt x="2914" y="5494"/>
                    <a:pt x="2794" y="5465"/>
                  </a:cubicBezTo>
                  <a:cubicBezTo>
                    <a:pt x="2262" y="5340"/>
                    <a:pt x="1833" y="4947"/>
                    <a:pt x="1661" y="4429"/>
                  </a:cubicBezTo>
                  <a:lnTo>
                    <a:pt x="2657" y="3433"/>
                  </a:lnTo>
                  <a:cubicBezTo>
                    <a:pt x="2798" y="3292"/>
                    <a:pt x="2979" y="3225"/>
                    <a:pt x="3157" y="3225"/>
                  </a:cubicBezTo>
                  <a:cubicBezTo>
                    <a:pt x="3432" y="3225"/>
                    <a:pt x="3701" y="3383"/>
                    <a:pt x="3817" y="3668"/>
                  </a:cubicBezTo>
                  <a:cubicBezTo>
                    <a:pt x="3837" y="3716"/>
                    <a:pt x="3883" y="3746"/>
                    <a:pt x="3933" y="3746"/>
                  </a:cubicBezTo>
                  <a:cubicBezTo>
                    <a:pt x="3948" y="3746"/>
                    <a:pt x="3964" y="3743"/>
                    <a:pt x="3980" y="3737"/>
                  </a:cubicBezTo>
                  <a:cubicBezTo>
                    <a:pt x="4045" y="3711"/>
                    <a:pt x="4076" y="3637"/>
                    <a:pt x="4049" y="3574"/>
                  </a:cubicBezTo>
                  <a:cubicBezTo>
                    <a:pt x="3892" y="3188"/>
                    <a:pt x="3528" y="2975"/>
                    <a:pt x="3156" y="2975"/>
                  </a:cubicBezTo>
                  <a:cubicBezTo>
                    <a:pt x="2915" y="2975"/>
                    <a:pt x="2671" y="3065"/>
                    <a:pt x="2479" y="3256"/>
                  </a:cubicBezTo>
                  <a:lnTo>
                    <a:pt x="1453" y="4282"/>
                  </a:lnTo>
                  <a:cubicBezTo>
                    <a:pt x="1434" y="4293"/>
                    <a:pt x="1420" y="4308"/>
                    <a:pt x="1409" y="4326"/>
                  </a:cubicBezTo>
                  <a:lnTo>
                    <a:pt x="374" y="5362"/>
                  </a:lnTo>
                  <a:cubicBezTo>
                    <a:pt x="1" y="5737"/>
                    <a:pt x="2" y="6343"/>
                    <a:pt x="376" y="6717"/>
                  </a:cubicBezTo>
                  <a:cubicBezTo>
                    <a:pt x="564" y="6905"/>
                    <a:pt x="810" y="6999"/>
                    <a:pt x="1056" y="6999"/>
                  </a:cubicBezTo>
                  <a:cubicBezTo>
                    <a:pt x="1301" y="6999"/>
                    <a:pt x="1545" y="6906"/>
                    <a:pt x="1733" y="6720"/>
                  </a:cubicBezTo>
                  <a:lnTo>
                    <a:pt x="2397" y="6056"/>
                  </a:lnTo>
                  <a:cubicBezTo>
                    <a:pt x="2445" y="6008"/>
                    <a:pt x="2445" y="5928"/>
                    <a:pt x="2397" y="5879"/>
                  </a:cubicBezTo>
                  <a:cubicBezTo>
                    <a:pt x="2372" y="5854"/>
                    <a:pt x="2340" y="5842"/>
                    <a:pt x="2308" y="5842"/>
                  </a:cubicBezTo>
                  <a:cubicBezTo>
                    <a:pt x="2275" y="5842"/>
                    <a:pt x="2244" y="5854"/>
                    <a:pt x="2219" y="5879"/>
                  </a:cubicBezTo>
                  <a:lnTo>
                    <a:pt x="1556" y="6542"/>
                  </a:lnTo>
                  <a:cubicBezTo>
                    <a:pt x="1417" y="6681"/>
                    <a:pt x="1235" y="6750"/>
                    <a:pt x="1054" y="6750"/>
                  </a:cubicBezTo>
                  <a:cubicBezTo>
                    <a:pt x="872" y="6750"/>
                    <a:pt x="690" y="6681"/>
                    <a:pt x="551" y="6542"/>
                  </a:cubicBezTo>
                  <a:cubicBezTo>
                    <a:pt x="274" y="6266"/>
                    <a:pt x="274" y="5817"/>
                    <a:pt x="551" y="5539"/>
                  </a:cubicBezTo>
                  <a:lnTo>
                    <a:pt x="1465" y="4625"/>
                  </a:lnTo>
                  <a:cubicBezTo>
                    <a:pt x="1697" y="5191"/>
                    <a:pt x="2196" y="5604"/>
                    <a:pt x="2795" y="5724"/>
                  </a:cubicBezTo>
                  <a:cubicBezTo>
                    <a:pt x="2915" y="5748"/>
                    <a:pt x="3035" y="5759"/>
                    <a:pt x="3155" y="5759"/>
                  </a:cubicBezTo>
                  <a:cubicBezTo>
                    <a:pt x="3635" y="5759"/>
                    <a:pt x="4101" y="5570"/>
                    <a:pt x="4448" y="5224"/>
                  </a:cubicBezTo>
                  <a:lnTo>
                    <a:pt x="6554" y="3119"/>
                  </a:lnTo>
                  <a:cubicBezTo>
                    <a:pt x="7266" y="2406"/>
                    <a:pt x="7266" y="1249"/>
                    <a:pt x="6554" y="536"/>
                  </a:cubicBezTo>
                  <a:lnTo>
                    <a:pt x="6554" y="534"/>
                  </a:lnTo>
                  <a:cubicBezTo>
                    <a:pt x="6196" y="178"/>
                    <a:pt x="5729" y="0"/>
                    <a:pt x="5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59"/>
          <p:cNvSpPr/>
          <p:nvPr/>
        </p:nvSpPr>
        <p:spPr>
          <a:xfrm>
            <a:off x="5705863" y="2300038"/>
            <a:ext cx="204400" cy="190575"/>
          </a:xfrm>
          <a:custGeom>
            <a:avLst/>
            <a:gdLst/>
            <a:ahLst/>
            <a:cxnLst/>
            <a:rect l="l" t="t" r="r" b="b"/>
            <a:pathLst>
              <a:path w="8176" h="7623" extrusionOk="0">
                <a:moveTo>
                  <a:pt x="239" y="3895"/>
                </a:moveTo>
                <a:cubicBezTo>
                  <a:pt x="406" y="4059"/>
                  <a:pt x="655" y="4209"/>
                  <a:pt x="980" y="4333"/>
                </a:cubicBezTo>
                <a:cubicBezTo>
                  <a:pt x="1575" y="4559"/>
                  <a:pt x="2363" y="4684"/>
                  <a:pt x="3201" y="4684"/>
                </a:cubicBezTo>
                <a:cubicBezTo>
                  <a:pt x="3268" y="4684"/>
                  <a:pt x="3335" y="4684"/>
                  <a:pt x="3403" y="4681"/>
                </a:cubicBezTo>
                <a:cubicBezTo>
                  <a:pt x="3417" y="4696"/>
                  <a:pt x="3434" y="4710"/>
                  <a:pt x="3452" y="4720"/>
                </a:cubicBezTo>
                <a:lnTo>
                  <a:pt x="3782" y="4910"/>
                </a:lnTo>
                <a:cubicBezTo>
                  <a:pt x="3758" y="5091"/>
                  <a:pt x="3758" y="5272"/>
                  <a:pt x="3782" y="5451"/>
                </a:cubicBezTo>
                <a:lnTo>
                  <a:pt x="3452" y="5643"/>
                </a:lnTo>
                <a:cubicBezTo>
                  <a:pt x="3345" y="5704"/>
                  <a:pt x="3307" y="5843"/>
                  <a:pt x="3370" y="5951"/>
                </a:cubicBezTo>
                <a:lnTo>
                  <a:pt x="3549" y="6260"/>
                </a:lnTo>
                <a:cubicBezTo>
                  <a:pt x="3435" y="6267"/>
                  <a:pt x="3319" y="6270"/>
                  <a:pt x="3202" y="6270"/>
                </a:cubicBezTo>
                <a:cubicBezTo>
                  <a:pt x="2393" y="6270"/>
                  <a:pt x="1634" y="6150"/>
                  <a:pt x="1066" y="5933"/>
                </a:cubicBezTo>
                <a:cubicBezTo>
                  <a:pt x="541" y="5733"/>
                  <a:pt x="239" y="5472"/>
                  <a:pt x="239" y="5214"/>
                </a:cubicBezTo>
                <a:lnTo>
                  <a:pt x="239" y="3895"/>
                </a:lnTo>
                <a:close/>
                <a:moveTo>
                  <a:pt x="3201" y="1"/>
                </a:moveTo>
                <a:cubicBezTo>
                  <a:pt x="2363" y="1"/>
                  <a:pt x="1575" y="126"/>
                  <a:pt x="980" y="354"/>
                </a:cubicBezTo>
                <a:cubicBezTo>
                  <a:pt x="348" y="593"/>
                  <a:pt x="1" y="928"/>
                  <a:pt x="1" y="1296"/>
                </a:cubicBezTo>
                <a:lnTo>
                  <a:pt x="1" y="5216"/>
                </a:lnTo>
                <a:cubicBezTo>
                  <a:pt x="1" y="5582"/>
                  <a:pt x="348" y="5917"/>
                  <a:pt x="980" y="6158"/>
                </a:cubicBezTo>
                <a:cubicBezTo>
                  <a:pt x="1576" y="6386"/>
                  <a:pt x="2365" y="6509"/>
                  <a:pt x="3201" y="6509"/>
                </a:cubicBezTo>
                <a:cubicBezTo>
                  <a:pt x="3364" y="6509"/>
                  <a:pt x="3525" y="6505"/>
                  <a:pt x="3684" y="6496"/>
                </a:cubicBezTo>
                <a:lnTo>
                  <a:pt x="3890" y="6853"/>
                </a:lnTo>
                <a:cubicBezTo>
                  <a:pt x="3931" y="6925"/>
                  <a:pt x="4007" y="6966"/>
                  <a:pt x="4085" y="6966"/>
                </a:cubicBezTo>
                <a:cubicBezTo>
                  <a:pt x="4124" y="6966"/>
                  <a:pt x="4163" y="6956"/>
                  <a:pt x="4198" y="6935"/>
                </a:cubicBezTo>
                <a:lnTo>
                  <a:pt x="4528" y="6745"/>
                </a:lnTo>
                <a:cubicBezTo>
                  <a:pt x="4671" y="6857"/>
                  <a:pt x="4830" y="6947"/>
                  <a:pt x="4996" y="7016"/>
                </a:cubicBezTo>
                <a:lnTo>
                  <a:pt x="4996" y="7397"/>
                </a:lnTo>
                <a:cubicBezTo>
                  <a:pt x="4996" y="7520"/>
                  <a:pt x="5097" y="7621"/>
                  <a:pt x="5223" y="7623"/>
                </a:cubicBezTo>
                <a:lnTo>
                  <a:pt x="6262" y="7623"/>
                </a:lnTo>
                <a:cubicBezTo>
                  <a:pt x="6386" y="7623"/>
                  <a:pt x="6487" y="7522"/>
                  <a:pt x="6487" y="7397"/>
                </a:cubicBezTo>
                <a:lnTo>
                  <a:pt x="6487" y="7016"/>
                </a:lnTo>
                <a:cubicBezTo>
                  <a:pt x="6655" y="6947"/>
                  <a:pt x="6812" y="6857"/>
                  <a:pt x="6955" y="6745"/>
                </a:cubicBezTo>
                <a:lnTo>
                  <a:pt x="7286" y="6935"/>
                </a:lnTo>
                <a:cubicBezTo>
                  <a:pt x="7322" y="6956"/>
                  <a:pt x="7361" y="6966"/>
                  <a:pt x="7399" y="6966"/>
                </a:cubicBezTo>
                <a:cubicBezTo>
                  <a:pt x="7476" y="6966"/>
                  <a:pt x="7552" y="6925"/>
                  <a:pt x="7594" y="6853"/>
                </a:cubicBezTo>
                <a:lnTo>
                  <a:pt x="8114" y="5953"/>
                </a:lnTo>
                <a:cubicBezTo>
                  <a:pt x="8144" y="5901"/>
                  <a:pt x="8153" y="5839"/>
                  <a:pt x="8137" y="5780"/>
                </a:cubicBezTo>
                <a:cubicBezTo>
                  <a:pt x="8122" y="5722"/>
                  <a:pt x="8083" y="5673"/>
                  <a:pt x="8032" y="5643"/>
                </a:cubicBezTo>
                <a:lnTo>
                  <a:pt x="7702" y="5453"/>
                </a:lnTo>
                <a:cubicBezTo>
                  <a:pt x="7726" y="5272"/>
                  <a:pt x="7726" y="5091"/>
                  <a:pt x="7702" y="4912"/>
                </a:cubicBezTo>
                <a:lnTo>
                  <a:pt x="8032" y="4720"/>
                </a:lnTo>
                <a:cubicBezTo>
                  <a:pt x="8140" y="4658"/>
                  <a:pt x="8176" y="4521"/>
                  <a:pt x="8114" y="4412"/>
                </a:cubicBezTo>
                <a:lnTo>
                  <a:pt x="7954" y="4135"/>
                </a:lnTo>
                <a:cubicBezTo>
                  <a:pt x="7931" y="4097"/>
                  <a:pt x="7891" y="4075"/>
                  <a:pt x="7850" y="4075"/>
                </a:cubicBezTo>
                <a:cubicBezTo>
                  <a:pt x="7830" y="4075"/>
                  <a:pt x="7810" y="4081"/>
                  <a:pt x="7791" y="4092"/>
                </a:cubicBezTo>
                <a:cubicBezTo>
                  <a:pt x="7734" y="4124"/>
                  <a:pt x="7714" y="4197"/>
                  <a:pt x="7747" y="4253"/>
                </a:cubicBezTo>
                <a:lnTo>
                  <a:pt x="7901" y="4521"/>
                </a:lnTo>
                <a:lnTo>
                  <a:pt x="7511" y="4746"/>
                </a:lnTo>
                <a:cubicBezTo>
                  <a:pt x="7468" y="4772"/>
                  <a:pt x="7445" y="4821"/>
                  <a:pt x="7453" y="4870"/>
                </a:cubicBezTo>
                <a:cubicBezTo>
                  <a:pt x="7491" y="5076"/>
                  <a:pt x="7491" y="5287"/>
                  <a:pt x="7453" y="5493"/>
                </a:cubicBezTo>
                <a:cubicBezTo>
                  <a:pt x="7445" y="5543"/>
                  <a:pt x="7468" y="5593"/>
                  <a:pt x="7511" y="5617"/>
                </a:cubicBezTo>
                <a:lnTo>
                  <a:pt x="7901" y="5843"/>
                </a:lnTo>
                <a:lnTo>
                  <a:pt x="7395" y="6719"/>
                </a:lnTo>
                <a:lnTo>
                  <a:pt x="7005" y="6495"/>
                </a:lnTo>
                <a:cubicBezTo>
                  <a:pt x="6986" y="6484"/>
                  <a:pt x="6965" y="6478"/>
                  <a:pt x="6945" y="6478"/>
                </a:cubicBezTo>
                <a:cubicBezTo>
                  <a:pt x="6917" y="6478"/>
                  <a:pt x="6890" y="6488"/>
                  <a:pt x="6868" y="6507"/>
                </a:cubicBezTo>
                <a:cubicBezTo>
                  <a:pt x="6709" y="6643"/>
                  <a:pt x="6526" y="6748"/>
                  <a:pt x="6329" y="6819"/>
                </a:cubicBezTo>
                <a:cubicBezTo>
                  <a:pt x="6282" y="6835"/>
                  <a:pt x="6250" y="6881"/>
                  <a:pt x="6250" y="6931"/>
                </a:cubicBezTo>
                <a:lnTo>
                  <a:pt x="6250" y="7382"/>
                </a:lnTo>
                <a:lnTo>
                  <a:pt x="5236" y="7382"/>
                </a:lnTo>
                <a:lnTo>
                  <a:pt x="5236" y="6931"/>
                </a:lnTo>
                <a:cubicBezTo>
                  <a:pt x="5236" y="6881"/>
                  <a:pt x="5205" y="6837"/>
                  <a:pt x="5158" y="6819"/>
                </a:cubicBezTo>
                <a:cubicBezTo>
                  <a:pt x="4961" y="6749"/>
                  <a:pt x="4778" y="6643"/>
                  <a:pt x="4620" y="6507"/>
                </a:cubicBezTo>
                <a:cubicBezTo>
                  <a:pt x="4597" y="6488"/>
                  <a:pt x="4570" y="6479"/>
                  <a:pt x="4542" y="6479"/>
                </a:cubicBezTo>
                <a:cubicBezTo>
                  <a:pt x="4521" y="6479"/>
                  <a:pt x="4501" y="6484"/>
                  <a:pt x="4482" y="6495"/>
                </a:cubicBezTo>
                <a:lnTo>
                  <a:pt x="4092" y="6721"/>
                </a:lnTo>
                <a:lnTo>
                  <a:pt x="3586" y="5843"/>
                </a:lnTo>
                <a:lnTo>
                  <a:pt x="3975" y="5618"/>
                </a:lnTo>
                <a:cubicBezTo>
                  <a:pt x="4019" y="5593"/>
                  <a:pt x="4042" y="5543"/>
                  <a:pt x="4033" y="5493"/>
                </a:cubicBezTo>
                <a:cubicBezTo>
                  <a:pt x="3996" y="5287"/>
                  <a:pt x="3996" y="5076"/>
                  <a:pt x="4033" y="4871"/>
                </a:cubicBezTo>
                <a:cubicBezTo>
                  <a:pt x="4042" y="4821"/>
                  <a:pt x="4019" y="4772"/>
                  <a:pt x="3975" y="4746"/>
                </a:cubicBezTo>
                <a:lnTo>
                  <a:pt x="3586" y="4521"/>
                </a:lnTo>
                <a:lnTo>
                  <a:pt x="4092" y="3643"/>
                </a:lnTo>
                <a:lnTo>
                  <a:pt x="4482" y="3868"/>
                </a:lnTo>
                <a:cubicBezTo>
                  <a:pt x="4501" y="3879"/>
                  <a:pt x="4521" y="3884"/>
                  <a:pt x="4541" y="3884"/>
                </a:cubicBezTo>
                <a:cubicBezTo>
                  <a:pt x="4569" y="3884"/>
                  <a:pt x="4597" y="3875"/>
                  <a:pt x="4620" y="3856"/>
                </a:cubicBezTo>
                <a:cubicBezTo>
                  <a:pt x="4778" y="3720"/>
                  <a:pt x="4961" y="3615"/>
                  <a:pt x="5158" y="3545"/>
                </a:cubicBezTo>
                <a:cubicBezTo>
                  <a:pt x="5205" y="3528"/>
                  <a:pt x="5237" y="3483"/>
                  <a:pt x="5236" y="3432"/>
                </a:cubicBezTo>
                <a:lnTo>
                  <a:pt x="5236" y="2983"/>
                </a:lnTo>
                <a:lnTo>
                  <a:pt x="6250" y="2983"/>
                </a:lnTo>
                <a:lnTo>
                  <a:pt x="6250" y="3432"/>
                </a:lnTo>
                <a:cubicBezTo>
                  <a:pt x="6250" y="3483"/>
                  <a:pt x="6282" y="3528"/>
                  <a:pt x="6329" y="3545"/>
                </a:cubicBezTo>
                <a:cubicBezTo>
                  <a:pt x="6526" y="3615"/>
                  <a:pt x="6709" y="3720"/>
                  <a:pt x="6868" y="3856"/>
                </a:cubicBezTo>
                <a:cubicBezTo>
                  <a:pt x="6890" y="3875"/>
                  <a:pt x="6917" y="3884"/>
                  <a:pt x="6945" y="3884"/>
                </a:cubicBezTo>
                <a:cubicBezTo>
                  <a:pt x="6965" y="3884"/>
                  <a:pt x="6986" y="3879"/>
                  <a:pt x="7005" y="3868"/>
                </a:cubicBezTo>
                <a:lnTo>
                  <a:pt x="7395" y="3643"/>
                </a:lnTo>
                <a:lnTo>
                  <a:pt x="7496" y="3817"/>
                </a:lnTo>
                <a:cubicBezTo>
                  <a:pt x="7518" y="3855"/>
                  <a:pt x="7558" y="3877"/>
                  <a:pt x="7598" y="3877"/>
                </a:cubicBezTo>
                <a:cubicBezTo>
                  <a:pt x="7619" y="3877"/>
                  <a:pt x="7639" y="3871"/>
                  <a:pt x="7658" y="3860"/>
                </a:cubicBezTo>
                <a:cubicBezTo>
                  <a:pt x="7716" y="3828"/>
                  <a:pt x="7734" y="3755"/>
                  <a:pt x="7702" y="3699"/>
                </a:cubicBezTo>
                <a:lnTo>
                  <a:pt x="7596" y="3513"/>
                </a:lnTo>
                <a:cubicBezTo>
                  <a:pt x="7553" y="3441"/>
                  <a:pt x="7478" y="3401"/>
                  <a:pt x="7400" y="3401"/>
                </a:cubicBezTo>
                <a:cubicBezTo>
                  <a:pt x="7362" y="3401"/>
                  <a:pt x="7323" y="3410"/>
                  <a:pt x="7288" y="3431"/>
                </a:cubicBezTo>
                <a:lnTo>
                  <a:pt x="6956" y="3622"/>
                </a:lnTo>
                <a:cubicBezTo>
                  <a:pt x="6814" y="3510"/>
                  <a:pt x="6656" y="3419"/>
                  <a:pt x="6489" y="3350"/>
                </a:cubicBezTo>
                <a:lnTo>
                  <a:pt x="6489" y="2969"/>
                </a:lnTo>
                <a:cubicBezTo>
                  <a:pt x="6489" y="2900"/>
                  <a:pt x="6458" y="2836"/>
                  <a:pt x="6404" y="2794"/>
                </a:cubicBezTo>
                <a:lnTo>
                  <a:pt x="6404" y="1294"/>
                </a:lnTo>
                <a:cubicBezTo>
                  <a:pt x="6404" y="835"/>
                  <a:pt x="5869" y="436"/>
                  <a:pt x="4935" y="200"/>
                </a:cubicBezTo>
                <a:cubicBezTo>
                  <a:pt x="4924" y="197"/>
                  <a:pt x="4913" y="196"/>
                  <a:pt x="4903" y="196"/>
                </a:cubicBezTo>
                <a:cubicBezTo>
                  <a:pt x="4849" y="196"/>
                  <a:pt x="4801" y="231"/>
                  <a:pt x="4786" y="286"/>
                </a:cubicBezTo>
                <a:cubicBezTo>
                  <a:pt x="4770" y="351"/>
                  <a:pt x="4811" y="417"/>
                  <a:pt x="4877" y="432"/>
                </a:cubicBezTo>
                <a:cubicBezTo>
                  <a:pt x="5672" y="634"/>
                  <a:pt x="6166" y="963"/>
                  <a:pt x="6166" y="1294"/>
                </a:cubicBezTo>
                <a:cubicBezTo>
                  <a:pt x="6166" y="1552"/>
                  <a:pt x="5865" y="1814"/>
                  <a:pt x="5340" y="2013"/>
                </a:cubicBezTo>
                <a:cubicBezTo>
                  <a:pt x="4772" y="2231"/>
                  <a:pt x="4012" y="2350"/>
                  <a:pt x="3203" y="2350"/>
                </a:cubicBezTo>
                <a:cubicBezTo>
                  <a:pt x="3193" y="2350"/>
                  <a:pt x="3184" y="2350"/>
                  <a:pt x="3174" y="2350"/>
                </a:cubicBezTo>
                <a:cubicBezTo>
                  <a:pt x="2847" y="2350"/>
                  <a:pt x="2520" y="2328"/>
                  <a:pt x="2196" y="2285"/>
                </a:cubicBezTo>
                <a:cubicBezTo>
                  <a:pt x="2191" y="2284"/>
                  <a:pt x="2185" y="2284"/>
                  <a:pt x="2179" y="2284"/>
                </a:cubicBezTo>
                <a:cubicBezTo>
                  <a:pt x="2120" y="2284"/>
                  <a:pt x="2070" y="2327"/>
                  <a:pt x="2062" y="2388"/>
                </a:cubicBezTo>
                <a:cubicBezTo>
                  <a:pt x="2054" y="2452"/>
                  <a:pt x="2100" y="2513"/>
                  <a:pt x="2164" y="2522"/>
                </a:cubicBezTo>
                <a:cubicBezTo>
                  <a:pt x="2509" y="2567"/>
                  <a:pt x="2856" y="2589"/>
                  <a:pt x="3203" y="2589"/>
                </a:cubicBezTo>
                <a:cubicBezTo>
                  <a:pt x="4041" y="2589"/>
                  <a:pt x="4830" y="2464"/>
                  <a:pt x="5425" y="2237"/>
                </a:cubicBezTo>
                <a:cubicBezTo>
                  <a:pt x="5749" y="2113"/>
                  <a:pt x="5999" y="1965"/>
                  <a:pt x="6165" y="1799"/>
                </a:cubicBezTo>
                <a:lnTo>
                  <a:pt x="6165" y="2746"/>
                </a:lnTo>
                <a:lnTo>
                  <a:pt x="5223" y="2746"/>
                </a:lnTo>
                <a:cubicBezTo>
                  <a:pt x="5097" y="2746"/>
                  <a:pt x="4996" y="2847"/>
                  <a:pt x="4996" y="2970"/>
                </a:cubicBezTo>
                <a:lnTo>
                  <a:pt x="4996" y="3351"/>
                </a:lnTo>
                <a:cubicBezTo>
                  <a:pt x="4830" y="3420"/>
                  <a:pt x="4672" y="3512"/>
                  <a:pt x="4528" y="3623"/>
                </a:cubicBezTo>
                <a:lnTo>
                  <a:pt x="4198" y="3432"/>
                </a:lnTo>
                <a:cubicBezTo>
                  <a:pt x="4163" y="3412"/>
                  <a:pt x="4124" y="3402"/>
                  <a:pt x="4085" y="3402"/>
                </a:cubicBezTo>
                <a:cubicBezTo>
                  <a:pt x="4007" y="3402"/>
                  <a:pt x="3931" y="3442"/>
                  <a:pt x="3890" y="3514"/>
                </a:cubicBezTo>
                <a:lnTo>
                  <a:pt x="3370" y="4415"/>
                </a:lnTo>
                <a:cubicBezTo>
                  <a:pt x="3365" y="4424"/>
                  <a:pt x="3360" y="4435"/>
                  <a:pt x="3355" y="4446"/>
                </a:cubicBezTo>
                <a:cubicBezTo>
                  <a:pt x="3304" y="4447"/>
                  <a:pt x="3253" y="4447"/>
                  <a:pt x="3202" y="4447"/>
                </a:cubicBezTo>
                <a:cubicBezTo>
                  <a:pt x="2392" y="4447"/>
                  <a:pt x="1634" y="4329"/>
                  <a:pt x="1064" y="4111"/>
                </a:cubicBezTo>
                <a:cubicBezTo>
                  <a:pt x="539" y="3911"/>
                  <a:pt x="238" y="3649"/>
                  <a:pt x="238" y="3392"/>
                </a:cubicBezTo>
                <a:lnTo>
                  <a:pt x="238" y="1799"/>
                </a:lnTo>
                <a:cubicBezTo>
                  <a:pt x="510" y="2070"/>
                  <a:pt x="1004" y="2293"/>
                  <a:pt x="1666" y="2436"/>
                </a:cubicBezTo>
                <a:cubicBezTo>
                  <a:pt x="1674" y="2437"/>
                  <a:pt x="1684" y="2439"/>
                  <a:pt x="1692" y="2439"/>
                </a:cubicBezTo>
                <a:cubicBezTo>
                  <a:pt x="1833" y="2436"/>
                  <a:pt x="1855" y="2234"/>
                  <a:pt x="1717" y="2203"/>
                </a:cubicBezTo>
                <a:cubicBezTo>
                  <a:pt x="818" y="2011"/>
                  <a:pt x="238" y="1654"/>
                  <a:pt x="238" y="1296"/>
                </a:cubicBezTo>
                <a:cubicBezTo>
                  <a:pt x="238" y="1039"/>
                  <a:pt x="539" y="776"/>
                  <a:pt x="1064" y="577"/>
                </a:cubicBezTo>
                <a:cubicBezTo>
                  <a:pt x="1632" y="360"/>
                  <a:pt x="2392" y="240"/>
                  <a:pt x="3201" y="240"/>
                </a:cubicBezTo>
                <a:cubicBezTo>
                  <a:pt x="3209" y="240"/>
                  <a:pt x="3217" y="240"/>
                  <a:pt x="3226" y="240"/>
                </a:cubicBezTo>
                <a:cubicBezTo>
                  <a:pt x="3618" y="240"/>
                  <a:pt x="4010" y="271"/>
                  <a:pt x="4397" y="333"/>
                </a:cubicBezTo>
                <a:cubicBezTo>
                  <a:pt x="4404" y="334"/>
                  <a:pt x="4410" y="335"/>
                  <a:pt x="4417" y="335"/>
                </a:cubicBezTo>
                <a:cubicBezTo>
                  <a:pt x="4474" y="335"/>
                  <a:pt x="4525" y="293"/>
                  <a:pt x="4535" y="235"/>
                </a:cubicBezTo>
                <a:cubicBezTo>
                  <a:pt x="4545" y="169"/>
                  <a:pt x="4501" y="109"/>
                  <a:pt x="4436" y="98"/>
                </a:cubicBezTo>
                <a:cubicBezTo>
                  <a:pt x="4027" y="32"/>
                  <a:pt x="3615" y="1"/>
                  <a:pt x="3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59"/>
          <p:cNvGrpSpPr/>
          <p:nvPr/>
        </p:nvGrpSpPr>
        <p:grpSpPr>
          <a:xfrm>
            <a:off x="3198213" y="-83450"/>
            <a:ext cx="1057275" cy="3019500"/>
            <a:chOff x="3198213" y="-83450"/>
            <a:chExt cx="1057275" cy="3019500"/>
          </a:xfrm>
        </p:grpSpPr>
        <p:sp>
          <p:nvSpPr>
            <p:cNvPr id="381" name="Google Shape;381;p59"/>
            <p:cNvSpPr/>
            <p:nvPr/>
          </p:nvSpPr>
          <p:spPr>
            <a:xfrm>
              <a:off x="3369388" y="-83450"/>
              <a:ext cx="667500" cy="301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9"/>
            <p:cNvSpPr/>
            <p:nvPr/>
          </p:nvSpPr>
          <p:spPr>
            <a:xfrm>
              <a:off x="3874488" y="767500"/>
              <a:ext cx="3810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9"/>
            <p:cNvSpPr/>
            <p:nvPr/>
          </p:nvSpPr>
          <p:spPr>
            <a:xfrm>
              <a:off x="3198213" y="2200025"/>
              <a:ext cx="381000" cy="39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59"/>
          <p:cNvGrpSpPr/>
          <p:nvPr/>
        </p:nvGrpSpPr>
        <p:grpSpPr>
          <a:xfrm>
            <a:off x="3282900" y="2274198"/>
            <a:ext cx="181778" cy="242283"/>
            <a:chOff x="3282900" y="2274198"/>
            <a:chExt cx="181778" cy="242283"/>
          </a:xfrm>
        </p:grpSpPr>
        <p:sp>
          <p:nvSpPr>
            <p:cNvPr id="385" name="Google Shape;385;p59"/>
            <p:cNvSpPr/>
            <p:nvPr/>
          </p:nvSpPr>
          <p:spPr>
            <a:xfrm>
              <a:off x="3282900" y="2274198"/>
              <a:ext cx="181778" cy="242283"/>
            </a:xfrm>
            <a:custGeom>
              <a:avLst/>
              <a:gdLst/>
              <a:ahLst/>
              <a:cxnLst/>
              <a:rect l="l" t="t" r="r" b="b"/>
              <a:pathLst>
                <a:path w="4795" h="6391" extrusionOk="0">
                  <a:moveTo>
                    <a:pt x="2417" y="240"/>
                  </a:moveTo>
                  <a:cubicBezTo>
                    <a:pt x="2920" y="240"/>
                    <a:pt x="3407" y="427"/>
                    <a:pt x="3781" y="765"/>
                  </a:cubicBezTo>
                  <a:cubicBezTo>
                    <a:pt x="4536" y="1441"/>
                    <a:pt x="4687" y="2565"/>
                    <a:pt x="4137" y="3416"/>
                  </a:cubicBezTo>
                  <a:cubicBezTo>
                    <a:pt x="3927" y="3739"/>
                    <a:pt x="3633" y="3997"/>
                    <a:pt x="3284" y="4162"/>
                  </a:cubicBezTo>
                  <a:cubicBezTo>
                    <a:pt x="3066" y="4267"/>
                    <a:pt x="2927" y="4487"/>
                    <a:pt x="2929" y="4730"/>
                  </a:cubicBezTo>
                  <a:lnTo>
                    <a:pt x="2929" y="4870"/>
                  </a:lnTo>
                  <a:lnTo>
                    <a:pt x="1888" y="4870"/>
                  </a:lnTo>
                  <a:lnTo>
                    <a:pt x="1888" y="4730"/>
                  </a:lnTo>
                  <a:cubicBezTo>
                    <a:pt x="1888" y="4486"/>
                    <a:pt x="1748" y="4265"/>
                    <a:pt x="1529" y="4160"/>
                  </a:cubicBezTo>
                  <a:cubicBezTo>
                    <a:pt x="722" y="3778"/>
                    <a:pt x="254" y="2919"/>
                    <a:pt x="367" y="2033"/>
                  </a:cubicBezTo>
                  <a:cubicBezTo>
                    <a:pt x="483" y="1106"/>
                    <a:pt x="1242" y="357"/>
                    <a:pt x="2173" y="254"/>
                  </a:cubicBezTo>
                  <a:cubicBezTo>
                    <a:pt x="2253" y="244"/>
                    <a:pt x="2331" y="240"/>
                    <a:pt x="2412" y="240"/>
                  </a:cubicBezTo>
                  <a:cubicBezTo>
                    <a:pt x="2414" y="240"/>
                    <a:pt x="2415" y="240"/>
                    <a:pt x="2417" y="240"/>
                  </a:cubicBezTo>
                  <a:close/>
                  <a:moveTo>
                    <a:pt x="2929" y="5109"/>
                  </a:moveTo>
                  <a:lnTo>
                    <a:pt x="2929" y="5501"/>
                  </a:lnTo>
                  <a:lnTo>
                    <a:pt x="2929" y="5502"/>
                  </a:lnTo>
                  <a:cubicBezTo>
                    <a:pt x="2929" y="5576"/>
                    <a:pt x="2868" y="5638"/>
                    <a:pt x="2793" y="5638"/>
                  </a:cubicBezTo>
                  <a:lnTo>
                    <a:pt x="2024" y="5638"/>
                  </a:lnTo>
                  <a:cubicBezTo>
                    <a:pt x="1949" y="5638"/>
                    <a:pt x="1888" y="5576"/>
                    <a:pt x="1888" y="5502"/>
                  </a:cubicBezTo>
                  <a:lnTo>
                    <a:pt x="1888" y="5109"/>
                  </a:lnTo>
                  <a:close/>
                  <a:moveTo>
                    <a:pt x="2673" y="5878"/>
                  </a:moveTo>
                  <a:lnTo>
                    <a:pt x="2673" y="6014"/>
                  </a:lnTo>
                  <a:cubicBezTo>
                    <a:pt x="2673" y="6089"/>
                    <a:pt x="2611" y="6150"/>
                    <a:pt x="2537" y="6151"/>
                  </a:cubicBezTo>
                  <a:lnTo>
                    <a:pt x="2280" y="6151"/>
                  </a:lnTo>
                  <a:cubicBezTo>
                    <a:pt x="2204" y="6150"/>
                    <a:pt x="2144" y="6089"/>
                    <a:pt x="2144" y="6014"/>
                  </a:cubicBezTo>
                  <a:lnTo>
                    <a:pt x="2144" y="5878"/>
                  </a:lnTo>
                  <a:close/>
                  <a:moveTo>
                    <a:pt x="2413" y="1"/>
                  </a:moveTo>
                  <a:cubicBezTo>
                    <a:pt x="2325" y="1"/>
                    <a:pt x="2236" y="5"/>
                    <a:pt x="2147" y="15"/>
                  </a:cubicBezTo>
                  <a:cubicBezTo>
                    <a:pt x="1106" y="130"/>
                    <a:pt x="258" y="966"/>
                    <a:pt x="127" y="2004"/>
                  </a:cubicBezTo>
                  <a:cubicBezTo>
                    <a:pt x="1" y="2993"/>
                    <a:pt x="526" y="3950"/>
                    <a:pt x="1425" y="4377"/>
                  </a:cubicBezTo>
                  <a:cubicBezTo>
                    <a:pt x="1561" y="4442"/>
                    <a:pt x="1647" y="4579"/>
                    <a:pt x="1647" y="4730"/>
                  </a:cubicBezTo>
                  <a:lnTo>
                    <a:pt x="1647" y="5501"/>
                  </a:lnTo>
                  <a:cubicBezTo>
                    <a:pt x="1647" y="5663"/>
                    <a:pt x="1749" y="5807"/>
                    <a:pt x="1903" y="5858"/>
                  </a:cubicBezTo>
                  <a:lnTo>
                    <a:pt x="1903" y="6014"/>
                  </a:lnTo>
                  <a:cubicBezTo>
                    <a:pt x="1903" y="6221"/>
                    <a:pt x="2071" y="6389"/>
                    <a:pt x="2280" y="6391"/>
                  </a:cubicBezTo>
                  <a:lnTo>
                    <a:pt x="2537" y="6391"/>
                  </a:lnTo>
                  <a:cubicBezTo>
                    <a:pt x="2744" y="6389"/>
                    <a:pt x="2913" y="6221"/>
                    <a:pt x="2913" y="6014"/>
                  </a:cubicBezTo>
                  <a:lnTo>
                    <a:pt x="2913" y="5858"/>
                  </a:lnTo>
                  <a:cubicBezTo>
                    <a:pt x="3066" y="5807"/>
                    <a:pt x="3168" y="5663"/>
                    <a:pt x="3168" y="5501"/>
                  </a:cubicBezTo>
                  <a:lnTo>
                    <a:pt x="3168" y="4728"/>
                  </a:lnTo>
                  <a:cubicBezTo>
                    <a:pt x="3168" y="4580"/>
                    <a:pt x="3252" y="4443"/>
                    <a:pt x="3386" y="4378"/>
                  </a:cubicBezTo>
                  <a:cubicBezTo>
                    <a:pt x="4084" y="4050"/>
                    <a:pt x="4571" y="3394"/>
                    <a:pt x="4683" y="2631"/>
                  </a:cubicBezTo>
                  <a:cubicBezTo>
                    <a:pt x="4794" y="1868"/>
                    <a:pt x="4516" y="1100"/>
                    <a:pt x="3941" y="586"/>
                  </a:cubicBezTo>
                  <a:cubicBezTo>
                    <a:pt x="3515" y="204"/>
                    <a:pt x="2980" y="1"/>
                    <a:pt x="2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9"/>
            <p:cNvSpPr/>
            <p:nvPr/>
          </p:nvSpPr>
          <p:spPr>
            <a:xfrm rot="10800000" flipH="1">
              <a:off x="3359035" y="2354024"/>
              <a:ext cx="29550" cy="20925"/>
            </a:xfrm>
            <a:custGeom>
              <a:avLst/>
              <a:gdLst/>
              <a:ahLst/>
              <a:cxnLst/>
              <a:rect l="l" t="t" r="r" b="b"/>
              <a:pathLst>
                <a:path w="613" h="434" extrusionOk="0">
                  <a:moveTo>
                    <a:pt x="474" y="0"/>
                  </a:moveTo>
                  <a:cubicBezTo>
                    <a:pt x="454" y="0"/>
                    <a:pt x="433" y="5"/>
                    <a:pt x="414" y="17"/>
                  </a:cubicBezTo>
                  <a:lnTo>
                    <a:pt x="82" y="209"/>
                  </a:lnTo>
                  <a:cubicBezTo>
                    <a:pt x="21" y="240"/>
                    <a:pt x="1" y="315"/>
                    <a:pt x="35" y="375"/>
                  </a:cubicBezTo>
                  <a:cubicBezTo>
                    <a:pt x="57" y="413"/>
                    <a:pt x="97" y="434"/>
                    <a:pt x="138" y="434"/>
                  </a:cubicBezTo>
                  <a:cubicBezTo>
                    <a:pt x="160" y="434"/>
                    <a:pt x="182" y="428"/>
                    <a:pt x="201" y="416"/>
                  </a:cubicBezTo>
                  <a:lnTo>
                    <a:pt x="534" y="224"/>
                  </a:lnTo>
                  <a:cubicBezTo>
                    <a:pt x="592" y="192"/>
                    <a:pt x="612" y="118"/>
                    <a:pt x="578" y="60"/>
                  </a:cubicBezTo>
                  <a:cubicBezTo>
                    <a:pt x="556" y="22"/>
                    <a:pt x="516"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59"/>
          <p:cNvGrpSpPr/>
          <p:nvPr/>
        </p:nvGrpSpPr>
        <p:grpSpPr>
          <a:xfrm>
            <a:off x="3936713" y="846425"/>
            <a:ext cx="256546" cy="232745"/>
            <a:chOff x="3936713" y="846425"/>
            <a:chExt cx="256546" cy="232745"/>
          </a:xfrm>
        </p:grpSpPr>
        <p:sp>
          <p:nvSpPr>
            <p:cNvPr id="388" name="Google Shape;388;p59"/>
            <p:cNvSpPr/>
            <p:nvPr/>
          </p:nvSpPr>
          <p:spPr>
            <a:xfrm>
              <a:off x="3970308" y="911019"/>
              <a:ext cx="222950" cy="168151"/>
            </a:xfrm>
            <a:custGeom>
              <a:avLst/>
              <a:gdLst/>
              <a:ahLst/>
              <a:cxnLst/>
              <a:rect l="l" t="t" r="r" b="b"/>
              <a:pathLst>
                <a:path w="10240" h="7724" extrusionOk="0">
                  <a:moveTo>
                    <a:pt x="9122" y="1"/>
                  </a:moveTo>
                  <a:cubicBezTo>
                    <a:pt x="9099" y="1"/>
                    <a:pt x="9076" y="6"/>
                    <a:pt x="9055" y="16"/>
                  </a:cubicBezTo>
                  <a:cubicBezTo>
                    <a:pt x="8978" y="52"/>
                    <a:pt x="8944" y="144"/>
                    <a:pt x="8979" y="222"/>
                  </a:cubicBezTo>
                  <a:cubicBezTo>
                    <a:pt x="9899" y="2164"/>
                    <a:pt x="9484" y="4477"/>
                    <a:pt x="7945" y="5978"/>
                  </a:cubicBezTo>
                  <a:cubicBezTo>
                    <a:pt x="6983" y="6918"/>
                    <a:pt x="5714" y="7410"/>
                    <a:pt x="4428" y="7410"/>
                  </a:cubicBezTo>
                  <a:cubicBezTo>
                    <a:pt x="3659" y="7410"/>
                    <a:pt x="2885" y="7234"/>
                    <a:pt x="2167" y="6873"/>
                  </a:cubicBezTo>
                  <a:cubicBezTo>
                    <a:pt x="1574" y="6572"/>
                    <a:pt x="1047" y="6160"/>
                    <a:pt x="614" y="5656"/>
                  </a:cubicBezTo>
                  <a:lnTo>
                    <a:pt x="614" y="5656"/>
                  </a:lnTo>
                  <a:lnTo>
                    <a:pt x="1232" y="5862"/>
                  </a:lnTo>
                  <a:cubicBezTo>
                    <a:pt x="1247" y="5867"/>
                    <a:pt x="1262" y="5869"/>
                    <a:pt x="1277" y="5869"/>
                  </a:cubicBezTo>
                  <a:cubicBezTo>
                    <a:pt x="1343" y="5869"/>
                    <a:pt x="1404" y="5827"/>
                    <a:pt x="1426" y="5763"/>
                  </a:cubicBezTo>
                  <a:cubicBezTo>
                    <a:pt x="1453" y="5682"/>
                    <a:pt x="1411" y="5594"/>
                    <a:pt x="1331" y="5565"/>
                  </a:cubicBezTo>
                  <a:lnTo>
                    <a:pt x="220" y="5195"/>
                  </a:lnTo>
                  <a:cubicBezTo>
                    <a:pt x="203" y="5189"/>
                    <a:pt x="186" y="5187"/>
                    <a:pt x="170" y="5187"/>
                  </a:cubicBezTo>
                  <a:cubicBezTo>
                    <a:pt x="78" y="5187"/>
                    <a:pt x="0" y="5268"/>
                    <a:pt x="15" y="5366"/>
                  </a:cubicBezTo>
                  <a:lnTo>
                    <a:pt x="200" y="6663"/>
                  </a:lnTo>
                  <a:cubicBezTo>
                    <a:pt x="211" y="6740"/>
                    <a:pt x="277" y="6798"/>
                    <a:pt x="355" y="6798"/>
                  </a:cubicBezTo>
                  <a:cubicBezTo>
                    <a:pt x="363" y="6798"/>
                    <a:pt x="369" y="6797"/>
                    <a:pt x="377" y="6795"/>
                  </a:cubicBezTo>
                  <a:cubicBezTo>
                    <a:pt x="462" y="6783"/>
                    <a:pt x="523" y="6704"/>
                    <a:pt x="509" y="6619"/>
                  </a:cubicBezTo>
                  <a:lnTo>
                    <a:pt x="407" y="5895"/>
                  </a:lnTo>
                  <a:lnTo>
                    <a:pt x="407" y="5895"/>
                  </a:lnTo>
                  <a:cubicBezTo>
                    <a:pt x="861" y="6414"/>
                    <a:pt x="1410" y="6841"/>
                    <a:pt x="2025" y="7153"/>
                  </a:cubicBezTo>
                  <a:cubicBezTo>
                    <a:pt x="2788" y="7537"/>
                    <a:pt x="3611" y="7724"/>
                    <a:pt x="4428" y="7724"/>
                  </a:cubicBezTo>
                  <a:cubicBezTo>
                    <a:pt x="5794" y="7724"/>
                    <a:pt x="7142" y="7201"/>
                    <a:pt x="8165" y="6203"/>
                  </a:cubicBezTo>
                  <a:cubicBezTo>
                    <a:pt x="9798" y="4608"/>
                    <a:pt x="10239" y="2152"/>
                    <a:pt x="9262" y="89"/>
                  </a:cubicBezTo>
                  <a:lnTo>
                    <a:pt x="9262" y="87"/>
                  </a:lnTo>
                  <a:cubicBezTo>
                    <a:pt x="9235" y="32"/>
                    <a:pt x="9180" y="1"/>
                    <a:pt x="9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9"/>
            <p:cNvSpPr/>
            <p:nvPr/>
          </p:nvSpPr>
          <p:spPr>
            <a:xfrm>
              <a:off x="3936713" y="846425"/>
              <a:ext cx="226565" cy="168217"/>
            </a:xfrm>
            <a:custGeom>
              <a:avLst/>
              <a:gdLst/>
              <a:ahLst/>
              <a:cxnLst/>
              <a:rect l="l" t="t" r="r" b="b"/>
              <a:pathLst>
                <a:path w="10406" h="7727" extrusionOk="0">
                  <a:moveTo>
                    <a:pt x="5972" y="1"/>
                  </a:moveTo>
                  <a:cubicBezTo>
                    <a:pt x="4961" y="1"/>
                    <a:pt x="3942" y="287"/>
                    <a:pt x="3043" y="876"/>
                  </a:cubicBezTo>
                  <a:cubicBezTo>
                    <a:pt x="811" y="2340"/>
                    <a:pt x="1" y="5226"/>
                    <a:pt x="1144" y="7637"/>
                  </a:cubicBezTo>
                  <a:cubicBezTo>
                    <a:pt x="1171" y="7692"/>
                    <a:pt x="1226" y="7727"/>
                    <a:pt x="1285" y="7727"/>
                  </a:cubicBezTo>
                  <a:cubicBezTo>
                    <a:pt x="1309" y="7727"/>
                    <a:pt x="1332" y="7721"/>
                    <a:pt x="1352" y="7711"/>
                  </a:cubicBezTo>
                  <a:cubicBezTo>
                    <a:pt x="1432" y="7674"/>
                    <a:pt x="1464" y="7581"/>
                    <a:pt x="1428" y="7502"/>
                  </a:cubicBezTo>
                  <a:cubicBezTo>
                    <a:pt x="347" y="5226"/>
                    <a:pt x="1118" y="2500"/>
                    <a:pt x="3232" y="1125"/>
                  </a:cubicBezTo>
                  <a:cubicBezTo>
                    <a:pt x="4074" y="578"/>
                    <a:pt x="5026" y="313"/>
                    <a:pt x="5971" y="313"/>
                  </a:cubicBezTo>
                  <a:cubicBezTo>
                    <a:pt x="7396" y="313"/>
                    <a:pt x="8804" y="917"/>
                    <a:pt x="9791" y="2068"/>
                  </a:cubicBezTo>
                  <a:lnTo>
                    <a:pt x="9175" y="1862"/>
                  </a:lnTo>
                  <a:cubicBezTo>
                    <a:pt x="9159" y="1856"/>
                    <a:pt x="9142" y="1854"/>
                    <a:pt x="9126" y="1854"/>
                  </a:cubicBezTo>
                  <a:cubicBezTo>
                    <a:pt x="9060" y="1854"/>
                    <a:pt x="8999" y="1895"/>
                    <a:pt x="8977" y="1961"/>
                  </a:cubicBezTo>
                  <a:cubicBezTo>
                    <a:pt x="8949" y="2043"/>
                    <a:pt x="8993" y="2131"/>
                    <a:pt x="9075" y="2159"/>
                  </a:cubicBezTo>
                  <a:lnTo>
                    <a:pt x="10187" y="2529"/>
                  </a:lnTo>
                  <a:cubicBezTo>
                    <a:pt x="10204" y="2535"/>
                    <a:pt x="10221" y="2537"/>
                    <a:pt x="10237" y="2537"/>
                  </a:cubicBezTo>
                  <a:cubicBezTo>
                    <a:pt x="10328" y="2537"/>
                    <a:pt x="10405" y="2457"/>
                    <a:pt x="10392" y="2358"/>
                  </a:cubicBezTo>
                  <a:lnTo>
                    <a:pt x="10206" y="1062"/>
                  </a:lnTo>
                  <a:cubicBezTo>
                    <a:pt x="10195" y="983"/>
                    <a:pt x="10128" y="927"/>
                    <a:pt x="10052" y="927"/>
                  </a:cubicBezTo>
                  <a:cubicBezTo>
                    <a:pt x="10044" y="927"/>
                    <a:pt x="10037" y="928"/>
                    <a:pt x="10030" y="929"/>
                  </a:cubicBezTo>
                  <a:cubicBezTo>
                    <a:pt x="9943" y="941"/>
                    <a:pt x="9884" y="1020"/>
                    <a:pt x="9896" y="1105"/>
                  </a:cubicBezTo>
                  <a:lnTo>
                    <a:pt x="10000" y="1829"/>
                  </a:lnTo>
                  <a:cubicBezTo>
                    <a:pt x="8951" y="629"/>
                    <a:pt x="7470" y="1"/>
                    <a:pt x="5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9"/>
            <p:cNvSpPr/>
            <p:nvPr/>
          </p:nvSpPr>
          <p:spPr>
            <a:xfrm>
              <a:off x="4037477" y="908101"/>
              <a:ext cx="10908" cy="18069"/>
            </a:xfrm>
            <a:custGeom>
              <a:avLst/>
              <a:gdLst/>
              <a:ahLst/>
              <a:cxnLst/>
              <a:rect l="l" t="t" r="r" b="b"/>
              <a:pathLst>
                <a:path w="501" h="830" extrusionOk="0">
                  <a:moveTo>
                    <a:pt x="335" y="1"/>
                  </a:moveTo>
                  <a:cubicBezTo>
                    <a:pt x="247" y="2"/>
                    <a:pt x="179" y="73"/>
                    <a:pt x="180" y="159"/>
                  </a:cubicBezTo>
                  <a:lnTo>
                    <a:pt x="185" y="448"/>
                  </a:lnTo>
                  <a:lnTo>
                    <a:pt x="68" y="558"/>
                  </a:lnTo>
                  <a:cubicBezTo>
                    <a:pt x="4" y="617"/>
                    <a:pt x="1" y="718"/>
                    <a:pt x="61" y="781"/>
                  </a:cubicBezTo>
                  <a:cubicBezTo>
                    <a:pt x="92" y="814"/>
                    <a:pt x="133" y="830"/>
                    <a:pt x="174" y="830"/>
                  </a:cubicBezTo>
                  <a:cubicBezTo>
                    <a:pt x="214" y="830"/>
                    <a:pt x="254" y="815"/>
                    <a:pt x="285" y="785"/>
                  </a:cubicBezTo>
                  <a:lnTo>
                    <a:pt x="451" y="628"/>
                  </a:lnTo>
                  <a:cubicBezTo>
                    <a:pt x="481" y="597"/>
                    <a:pt x="500" y="555"/>
                    <a:pt x="499" y="511"/>
                  </a:cubicBezTo>
                  <a:lnTo>
                    <a:pt x="494" y="155"/>
                  </a:lnTo>
                  <a:cubicBezTo>
                    <a:pt x="492" y="69"/>
                    <a:pt x="422"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9"/>
            <p:cNvSpPr/>
            <p:nvPr/>
          </p:nvSpPr>
          <p:spPr>
            <a:xfrm>
              <a:off x="3970961" y="875641"/>
              <a:ext cx="189094" cy="174356"/>
            </a:xfrm>
            <a:custGeom>
              <a:avLst/>
              <a:gdLst/>
              <a:ahLst/>
              <a:cxnLst/>
              <a:rect l="l" t="t" r="r" b="b"/>
              <a:pathLst>
                <a:path w="8685" h="8009" extrusionOk="0">
                  <a:moveTo>
                    <a:pt x="3011" y="3067"/>
                  </a:moveTo>
                  <a:lnTo>
                    <a:pt x="3224" y="3092"/>
                  </a:lnTo>
                  <a:cubicBezTo>
                    <a:pt x="3237" y="3094"/>
                    <a:pt x="3249" y="3094"/>
                    <a:pt x="3262" y="3094"/>
                  </a:cubicBezTo>
                  <a:cubicBezTo>
                    <a:pt x="3284" y="3094"/>
                    <a:pt x="3306" y="3092"/>
                    <a:pt x="3328" y="3087"/>
                  </a:cubicBezTo>
                  <a:lnTo>
                    <a:pt x="3328" y="3087"/>
                  </a:lnTo>
                  <a:lnTo>
                    <a:pt x="3164" y="3449"/>
                  </a:lnTo>
                  <a:lnTo>
                    <a:pt x="2897" y="3374"/>
                  </a:lnTo>
                  <a:lnTo>
                    <a:pt x="3011" y="3067"/>
                  </a:lnTo>
                  <a:close/>
                  <a:moveTo>
                    <a:pt x="4056" y="2991"/>
                  </a:moveTo>
                  <a:lnTo>
                    <a:pt x="4366" y="3371"/>
                  </a:lnTo>
                  <a:lnTo>
                    <a:pt x="4329" y="3476"/>
                  </a:lnTo>
                  <a:cubicBezTo>
                    <a:pt x="4302" y="3558"/>
                    <a:pt x="4347" y="3647"/>
                    <a:pt x="4428" y="3675"/>
                  </a:cubicBezTo>
                  <a:cubicBezTo>
                    <a:pt x="4445" y="3680"/>
                    <a:pt x="4461" y="3683"/>
                    <a:pt x="4479" y="3683"/>
                  </a:cubicBezTo>
                  <a:cubicBezTo>
                    <a:pt x="4546" y="3683"/>
                    <a:pt x="4605" y="3640"/>
                    <a:pt x="4627" y="3577"/>
                  </a:cubicBezTo>
                  <a:lnTo>
                    <a:pt x="4667" y="3458"/>
                  </a:lnTo>
                  <a:cubicBezTo>
                    <a:pt x="4700" y="3364"/>
                    <a:pt x="4681" y="3260"/>
                    <a:pt x="4616" y="3184"/>
                  </a:cubicBezTo>
                  <a:lnTo>
                    <a:pt x="4533" y="3081"/>
                  </a:lnTo>
                  <a:lnTo>
                    <a:pt x="4809" y="3291"/>
                  </a:lnTo>
                  <a:cubicBezTo>
                    <a:pt x="4836" y="3313"/>
                    <a:pt x="4869" y="3324"/>
                    <a:pt x="4903" y="3324"/>
                  </a:cubicBezTo>
                  <a:cubicBezTo>
                    <a:pt x="4923" y="3324"/>
                    <a:pt x="4944" y="3320"/>
                    <a:pt x="4963" y="3312"/>
                  </a:cubicBezTo>
                  <a:lnTo>
                    <a:pt x="5161" y="3228"/>
                  </a:lnTo>
                  <a:lnTo>
                    <a:pt x="5284" y="3365"/>
                  </a:lnTo>
                  <a:cubicBezTo>
                    <a:pt x="5313" y="3400"/>
                    <a:pt x="5356" y="3418"/>
                    <a:pt x="5400" y="3418"/>
                  </a:cubicBezTo>
                  <a:cubicBezTo>
                    <a:pt x="5404" y="3418"/>
                    <a:pt x="5409" y="3418"/>
                    <a:pt x="5413" y="3418"/>
                  </a:cubicBezTo>
                  <a:lnTo>
                    <a:pt x="5799" y="3386"/>
                  </a:lnTo>
                  <a:lnTo>
                    <a:pt x="5813" y="3453"/>
                  </a:lnTo>
                  <a:cubicBezTo>
                    <a:pt x="5826" y="3516"/>
                    <a:pt x="5781" y="3577"/>
                    <a:pt x="5715" y="3582"/>
                  </a:cubicBezTo>
                  <a:lnTo>
                    <a:pt x="5044" y="3636"/>
                  </a:lnTo>
                  <a:cubicBezTo>
                    <a:pt x="4895" y="3647"/>
                    <a:pt x="4782" y="3777"/>
                    <a:pt x="4790" y="3927"/>
                  </a:cubicBezTo>
                  <a:lnTo>
                    <a:pt x="4348" y="3779"/>
                  </a:lnTo>
                  <a:cubicBezTo>
                    <a:pt x="4336" y="3776"/>
                    <a:pt x="4328" y="3765"/>
                    <a:pt x="4327" y="3753"/>
                  </a:cubicBezTo>
                  <a:cubicBezTo>
                    <a:pt x="4298" y="3586"/>
                    <a:pt x="4154" y="3464"/>
                    <a:pt x="3985" y="3462"/>
                  </a:cubicBezTo>
                  <a:lnTo>
                    <a:pt x="3977" y="3462"/>
                  </a:lnTo>
                  <a:lnTo>
                    <a:pt x="3495" y="3474"/>
                  </a:lnTo>
                  <a:lnTo>
                    <a:pt x="3637" y="3162"/>
                  </a:lnTo>
                  <a:cubicBezTo>
                    <a:pt x="3650" y="3134"/>
                    <a:pt x="3674" y="3112"/>
                    <a:pt x="3703" y="3103"/>
                  </a:cubicBezTo>
                  <a:lnTo>
                    <a:pt x="4056" y="2991"/>
                  </a:lnTo>
                  <a:close/>
                  <a:moveTo>
                    <a:pt x="7700" y="3527"/>
                  </a:moveTo>
                  <a:cubicBezTo>
                    <a:pt x="7728" y="3527"/>
                    <a:pt x="7755" y="3537"/>
                    <a:pt x="7777" y="3558"/>
                  </a:cubicBezTo>
                  <a:lnTo>
                    <a:pt x="8093" y="3868"/>
                  </a:lnTo>
                  <a:cubicBezTo>
                    <a:pt x="8096" y="3963"/>
                    <a:pt x="8096" y="4059"/>
                    <a:pt x="8092" y="4154"/>
                  </a:cubicBezTo>
                  <a:cubicBezTo>
                    <a:pt x="8047" y="5227"/>
                    <a:pt x="7539" y="6229"/>
                    <a:pt x="6696" y="6896"/>
                  </a:cubicBezTo>
                  <a:cubicBezTo>
                    <a:pt x="6754" y="6814"/>
                    <a:pt x="6804" y="6727"/>
                    <a:pt x="6843" y="6634"/>
                  </a:cubicBezTo>
                  <a:lnTo>
                    <a:pt x="7563" y="4970"/>
                  </a:lnTo>
                  <a:cubicBezTo>
                    <a:pt x="7608" y="4866"/>
                    <a:pt x="7531" y="4751"/>
                    <a:pt x="7420" y="4751"/>
                  </a:cubicBezTo>
                  <a:cubicBezTo>
                    <a:pt x="7415" y="4751"/>
                    <a:pt x="7411" y="4752"/>
                    <a:pt x="7407" y="4752"/>
                  </a:cubicBezTo>
                  <a:lnTo>
                    <a:pt x="7337" y="4757"/>
                  </a:lnTo>
                  <a:lnTo>
                    <a:pt x="7728" y="3981"/>
                  </a:lnTo>
                  <a:cubicBezTo>
                    <a:pt x="7792" y="3853"/>
                    <a:pt x="7753" y="3695"/>
                    <a:pt x="7634" y="3613"/>
                  </a:cubicBezTo>
                  <a:lnTo>
                    <a:pt x="7600" y="3589"/>
                  </a:lnTo>
                  <a:lnTo>
                    <a:pt x="7609" y="3577"/>
                  </a:lnTo>
                  <a:cubicBezTo>
                    <a:pt x="7629" y="3544"/>
                    <a:pt x="7664" y="3527"/>
                    <a:pt x="7700" y="3527"/>
                  </a:cubicBezTo>
                  <a:close/>
                  <a:moveTo>
                    <a:pt x="4405" y="1"/>
                  </a:moveTo>
                  <a:cubicBezTo>
                    <a:pt x="3376" y="1"/>
                    <a:pt x="2350" y="395"/>
                    <a:pt x="1571" y="1174"/>
                  </a:cubicBezTo>
                  <a:cubicBezTo>
                    <a:pt x="104" y="2641"/>
                    <a:pt x="0" y="4988"/>
                    <a:pt x="1333" y="6580"/>
                  </a:cubicBezTo>
                  <a:cubicBezTo>
                    <a:pt x="1363" y="6616"/>
                    <a:pt x="1407" y="6635"/>
                    <a:pt x="1452" y="6635"/>
                  </a:cubicBezTo>
                  <a:cubicBezTo>
                    <a:pt x="1488" y="6635"/>
                    <a:pt x="1524" y="6623"/>
                    <a:pt x="1554" y="6598"/>
                  </a:cubicBezTo>
                  <a:cubicBezTo>
                    <a:pt x="1620" y="6542"/>
                    <a:pt x="1628" y="6444"/>
                    <a:pt x="1572" y="6378"/>
                  </a:cubicBezTo>
                  <a:cubicBezTo>
                    <a:pt x="668" y="5299"/>
                    <a:pt x="454" y="3799"/>
                    <a:pt x="1023" y="2511"/>
                  </a:cubicBezTo>
                  <a:cubicBezTo>
                    <a:pt x="1591" y="1224"/>
                    <a:pt x="2843" y="370"/>
                    <a:pt x="4251" y="314"/>
                  </a:cubicBezTo>
                  <a:cubicBezTo>
                    <a:pt x="4302" y="312"/>
                    <a:pt x="4354" y="311"/>
                    <a:pt x="4405" y="311"/>
                  </a:cubicBezTo>
                  <a:cubicBezTo>
                    <a:pt x="4563" y="311"/>
                    <a:pt x="4721" y="320"/>
                    <a:pt x="4877" y="341"/>
                  </a:cubicBezTo>
                  <a:lnTo>
                    <a:pt x="5090" y="602"/>
                  </a:lnTo>
                  <a:lnTo>
                    <a:pt x="5001" y="809"/>
                  </a:lnTo>
                  <a:lnTo>
                    <a:pt x="4873" y="579"/>
                  </a:lnTo>
                  <a:cubicBezTo>
                    <a:pt x="4846" y="529"/>
                    <a:pt x="4794" y="498"/>
                    <a:pt x="4736" y="498"/>
                  </a:cubicBezTo>
                  <a:lnTo>
                    <a:pt x="4234" y="498"/>
                  </a:lnTo>
                  <a:cubicBezTo>
                    <a:pt x="4176" y="500"/>
                    <a:pt x="4122" y="532"/>
                    <a:pt x="4095" y="583"/>
                  </a:cubicBezTo>
                  <a:lnTo>
                    <a:pt x="3742" y="1256"/>
                  </a:lnTo>
                  <a:cubicBezTo>
                    <a:pt x="3640" y="1451"/>
                    <a:pt x="3769" y="1688"/>
                    <a:pt x="3990" y="1706"/>
                  </a:cubicBezTo>
                  <a:lnTo>
                    <a:pt x="4270" y="1729"/>
                  </a:lnTo>
                  <a:cubicBezTo>
                    <a:pt x="4274" y="1729"/>
                    <a:pt x="4278" y="1729"/>
                    <a:pt x="4282" y="1729"/>
                  </a:cubicBezTo>
                  <a:cubicBezTo>
                    <a:pt x="4334" y="1729"/>
                    <a:pt x="4382" y="1705"/>
                    <a:pt x="4411" y="1663"/>
                  </a:cubicBezTo>
                  <a:lnTo>
                    <a:pt x="4518" y="1510"/>
                  </a:lnTo>
                  <a:lnTo>
                    <a:pt x="4574" y="1583"/>
                  </a:lnTo>
                  <a:lnTo>
                    <a:pt x="4537" y="1852"/>
                  </a:lnTo>
                  <a:lnTo>
                    <a:pt x="4056" y="1924"/>
                  </a:lnTo>
                  <a:cubicBezTo>
                    <a:pt x="4031" y="1928"/>
                    <a:pt x="4006" y="1937"/>
                    <a:pt x="3986" y="1952"/>
                  </a:cubicBezTo>
                  <a:lnTo>
                    <a:pt x="3367" y="2406"/>
                  </a:lnTo>
                  <a:cubicBezTo>
                    <a:pt x="3337" y="2429"/>
                    <a:pt x="3316" y="2460"/>
                    <a:pt x="3308" y="2496"/>
                  </a:cubicBezTo>
                  <a:lnTo>
                    <a:pt x="3240" y="2780"/>
                  </a:lnTo>
                  <a:lnTo>
                    <a:pt x="3030" y="2754"/>
                  </a:lnTo>
                  <a:cubicBezTo>
                    <a:pt x="3019" y="2753"/>
                    <a:pt x="3007" y="2752"/>
                    <a:pt x="2995" y="2752"/>
                  </a:cubicBezTo>
                  <a:cubicBezTo>
                    <a:pt x="2875" y="2752"/>
                    <a:pt x="2765" y="2826"/>
                    <a:pt x="2723" y="2941"/>
                  </a:cubicBezTo>
                  <a:lnTo>
                    <a:pt x="2596" y="3289"/>
                  </a:lnTo>
                  <a:cubicBezTo>
                    <a:pt x="2536" y="3446"/>
                    <a:pt x="2624" y="3620"/>
                    <a:pt x="2787" y="3667"/>
                  </a:cubicBezTo>
                  <a:lnTo>
                    <a:pt x="2791" y="3668"/>
                  </a:lnTo>
                  <a:lnTo>
                    <a:pt x="2787" y="3670"/>
                  </a:lnTo>
                  <a:cubicBezTo>
                    <a:pt x="2639" y="3736"/>
                    <a:pt x="2540" y="3878"/>
                    <a:pt x="2534" y="4040"/>
                  </a:cubicBezTo>
                  <a:lnTo>
                    <a:pt x="2531" y="4117"/>
                  </a:lnTo>
                  <a:lnTo>
                    <a:pt x="2092" y="4619"/>
                  </a:lnTo>
                  <a:cubicBezTo>
                    <a:pt x="2025" y="4697"/>
                    <a:pt x="1987" y="4795"/>
                    <a:pt x="1987" y="4897"/>
                  </a:cubicBezTo>
                  <a:lnTo>
                    <a:pt x="1987" y="5480"/>
                  </a:lnTo>
                  <a:cubicBezTo>
                    <a:pt x="1987" y="5631"/>
                    <a:pt x="2049" y="5774"/>
                    <a:pt x="2157" y="5879"/>
                  </a:cubicBezTo>
                  <a:lnTo>
                    <a:pt x="2575" y="6283"/>
                  </a:lnTo>
                  <a:cubicBezTo>
                    <a:pt x="2667" y="6371"/>
                    <a:pt x="2785" y="6425"/>
                    <a:pt x="2912" y="6436"/>
                  </a:cubicBezTo>
                  <a:lnTo>
                    <a:pt x="4146" y="6542"/>
                  </a:lnTo>
                  <a:lnTo>
                    <a:pt x="4142" y="6581"/>
                  </a:lnTo>
                  <a:cubicBezTo>
                    <a:pt x="4123" y="6732"/>
                    <a:pt x="4187" y="6882"/>
                    <a:pt x="4309" y="6973"/>
                  </a:cubicBezTo>
                  <a:lnTo>
                    <a:pt x="4527" y="7135"/>
                  </a:lnTo>
                  <a:lnTo>
                    <a:pt x="4512" y="7182"/>
                  </a:lnTo>
                  <a:cubicBezTo>
                    <a:pt x="4463" y="7343"/>
                    <a:pt x="4514" y="7518"/>
                    <a:pt x="4642" y="7627"/>
                  </a:cubicBezTo>
                  <a:lnTo>
                    <a:pt x="4705" y="7683"/>
                  </a:lnTo>
                  <a:cubicBezTo>
                    <a:pt x="4655" y="7688"/>
                    <a:pt x="4604" y="7691"/>
                    <a:pt x="4551" y="7693"/>
                  </a:cubicBezTo>
                  <a:cubicBezTo>
                    <a:pt x="4501" y="7695"/>
                    <a:pt x="4450" y="7696"/>
                    <a:pt x="4400" y="7696"/>
                  </a:cubicBezTo>
                  <a:cubicBezTo>
                    <a:pt x="3534" y="7696"/>
                    <a:pt x="2693" y="7392"/>
                    <a:pt x="2027" y="6832"/>
                  </a:cubicBezTo>
                  <a:cubicBezTo>
                    <a:pt x="1998" y="6807"/>
                    <a:pt x="1962" y="6795"/>
                    <a:pt x="1927" y="6795"/>
                  </a:cubicBezTo>
                  <a:cubicBezTo>
                    <a:pt x="1882" y="6795"/>
                    <a:pt x="1838" y="6814"/>
                    <a:pt x="1807" y="6851"/>
                  </a:cubicBezTo>
                  <a:cubicBezTo>
                    <a:pt x="1752" y="6917"/>
                    <a:pt x="1760" y="7016"/>
                    <a:pt x="1826" y="7071"/>
                  </a:cubicBezTo>
                  <a:cubicBezTo>
                    <a:pt x="2546" y="7677"/>
                    <a:pt x="3455" y="8008"/>
                    <a:pt x="4395" y="8008"/>
                  </a:cubicBezTo>
                  <a:cubicBezTo>
                    <a:pt x="4397" y="8008"/>
                    <a:pt x="4399" y="8008"/>
                    <a:pt x="4401" y="8008"/>
                  </a:cubicBezTo>
                  <a:cubicBezTo>
                    <a:pt x="4455" y="8008"/>
                    <a:pt x="4510" y="8008"/>
                    <a:pt x="4565" y="8006"/>
                  </a:cubicBezTo>
                  <a:cubicBezTo>
                    <a:pt x="6091" y="7944"/>
                    <a:pt x="7450" y="7019"/>
                    <a:pt x="8066" y="5622"/>
                  </a:cubicBezTo>
                  <a:cubicBezTo>
                    <a:pt x="8684" y="4223"/>
                    <a:pt x="8453" y="2597"/>
                    <a:pt x="7470" y="1427"/>
                  </a:cubicBezTo>
                  <a:cubicBezTo>
                    <a:pt x="7439" y="1390"/>
                    <a:pt x="7395" y="1372"/>
                    <a:pt x="7350" y="1372"/>
                  </a:cubicBezTo>
                  <a:cubicBezTo>
                    <a:pt x="7314" y="1372"/>
                    <a:pt x="7278" y="1384"/>
                    <a:pt x="7249" y="1408"/>
                  </a:cubicBezTo>
                  <a:cubicBezTo>
                    <a:pt x="7183" y="1465"/>
                    <a:pt x="7175" y="1563"/>
                    <a:pt x="7230" y="1629"/>
                  </a:cubicBezTo>
                  <a:cubicBezTo>
                    <a:pt x="7653" y="2131"/>
                    <a:pt x="7933" y="2735"/>
                    <a:pt x="8042" y="3382"/>
                  </a:cubicBezTo>
                  <a:lnTo>
                    <a:pt x="7995" y="3336"/>
                  </a:lnTo>
                  <a:cubicBezTo>
                    <a:pt x="7912" y="3254"/>
                    <a:pt x="7806" y="3215"/>
                    <a:pt x="7700" y="3215"/>
                  </a:cubicBezTo>
                  <a:cubicBezTo>
                    <a:pt x="7561" y="3215"/>
                    <a:pt x="7424" y="3282"/>
                    <a:pt x="7343" y="3411"/>
                  </a:cubicBezTo>
                  <a:lnTo>
                    <a:pt x="7316" y="3453"/>
                  </a:lnTo>
                  <a:cubicBezTo>
                    <a:pt x="7241" y="3453"/>
                    <a:pt x="7168" y="3480"/>
                    <a:pt x="7115" y="3531"/>
                  </a:cubicBezTo>
                  <a:lnTo>
                    <a:pt x="6909" y="3287"/>
                  </a:lnTo>
                  <a:cubicBezTo>
                    <a:pt x="6877" y="3248"/>
                    <a:pt x="6831" y="3227"/>
                    <a:pt x="6785" y="3227"/>
                  </a:cubicBezTo>
                  <a:cubicBezTo>
                    <a:pt x="6749" y="3227"/>
                    <a:pt x="6713" y="3239"/>
                    <a:pt x="6684" y="3264"/>
                  </a:cubicBezTo>
                  <a:cubicBezTo>
                    <a:pt x="6616" y="3321"/>
                    <a:pt x="6610" y="3423"/>
                    <a:pt x="6669" y="3489"/>
                  </a:cubicBezTo>
                  <a:lnTo>
                    <a:pt x="6984" y="3862"/>
                  </a:lnTo>
                  <a:cubicBezTo>
                    <a:pt x="7015" y="3899"/>
                    <a:pt x="7060" y="3918"/>
                    <a:pt x="7104" y="3918"/>
                  </a:cubicBezTo>
                  <a:cubicBezTo>
                    <a:pt x="7144" y="3918"/>
                    <a:pt x="7183" y="3903"/>
                    <a:pt x="7214" y="3873"/>
                  </a:cubicBezTo>
                  <a:lnTo>
                    <a:pt x="7315" y="3773"/>
                  </a:lnTo>
                  <a:lnTo>
                    <a:pt x="7439" y="3859"/>
                  </a:lnTo>
                  <a:lnTo>
                    <a:pt x="6973" y="4784"/>
                  </a:lnTo>
                  <a:lnTo>
                    <a:pt x="6948" y="4787"/>
                  </a:lnTo>
                  <a:cubicBezTo>
                    <a:pt x="6945" y="4787"/>
                    <a:pt x="6942" y="4787"/>
                    <a:pt x="6939" y="4787"/>
                  </a:cubicBezTo>
                  <a:cubicBezTo>
                    <a:pt x="6907" y="4787"/>
                    <a:pt x="6876" y="4773"/>
                    <a:pt x="6856" y="4747"/>
                  </a:cubicBezTo>
                  <a:lnTo>
                    <a:pt x="6236" y="3991"/>
                  </a:lnTo>
                  <a:cubicBezTo>
                    <a:pt x="6204" y="3954"/>
                    <a:pt x="6160" y="3934"/>
                    <a:pt x="6115" y="3934"/>
                  </a:cubicBezTo>
                  <a:cubicBezTo>
                    <a:pt x="6079" y="3934"/>
                    <a:pt x="6044" y="3946"/>
                    <a:pt x="6015" y="3970"/>
                  </a:cubicBezTo>
                  <a:cubicBezTo>
                    <a:pt x="5947" y="4025"/>
                    <a:pt x="5938" y="4123"/>
                    <a:pt x="5993" y="4189"/>
                  </a:cubicBezTo>
                  <a:lnTo>
                    <a:pt x="6614" y="4946"/>
                  </a:lnTo>
                  <a:cubicBezTo>
                    <a:pt x="6694" y="5045"/>
                    <a:pt x="6814" y="5100"/>
                    <a:pt x="6941" y="5100"/>
                  </a:cubicBezTo>
                  <a:cubicBezTo>
                    <a:pt x="6951" y="5100"/>
                    <a:pt x="6961" y="5100"/>
                    <a:pt x="6970" y="5099"/>
                  </a:cubicBezTo>
                  <a:lnTo>
                    <a:pt x="7172" y="5084"/>
                  </a:lnTo>
                  <a:lnTo>
                    <a:pt x="7172" y="5084"/>
                  </a:lnTo>
                  <a:lnTo>
                    <a:pt x="6556" y="6510"/>
                  </a:lnTo>
                  <a:cubicBezTo>
                    <a:pt x="6511" y="6614"/>
                    <a:pt x="6451" y="6711"/>
                    <a:pt x="6380" y="6797"/>
                  </a:cubicBezTo>
                  <a:lnTo>
                    <a:pt x="5887" y="7385"/>
                  </a:lnTo>
                  <a:cubicBezTo>
                    <a:pt x="5639" y="7494"/>
                    <a:pt x="5382" y="7575"/>
                    <a:pt x="5117" y="7626"/>
                  </a:cubicBezTo>
                  <a:lnTo>
                    <a:pt x="4846" y="7390"/>
                  </a:lnTo>
                  <a:cubicBezTo>
                    <a:pt x="4813" y="7364"/>
                    <a:pt x="4799" y="7318"/>
                    <a:pt x="4813" y="7276"/>
                  </a:cubicBezTo>
                  <a:lnTo>
                    <a:pt x="4860" y="7123"/>
                  </a:lnTo>
                  <a:cubicBezTo>
                    <a:pt x="4879" y="7059"/>
                    <a:pt x="4857" y="6991"/>
                    <a:pt x="4803" y="6950"/>
                  </a:cubicBezTo>
                  <a:lnTo>
                    <a:pt x="4496" y="6721"/>
                  </a:lnTo>
                  <a:cubicBezTo>
                    <a:pt x="4465" y="6699"/>
                    <a:pt x="4448" y="6659"/>
                    <a:pt x="4453" y="6620"/>
                  </a:cubicBezTo>
                  <a:lnTo>
                    <a:pt x="4479" y="6421"/>
                  </a:lnTo>
                  <a:cubicBezTo>
                    <a:pt x="4490" y="6332"/>
                    <a:pt x="4425" y="6253"/>
                    <a:pt x="4336" y="6245"/>
                  </a:cubicBezTo>
                  <a:lnTo>
                    <a:pt x="2940" y="6125"/>
                  </a:lnTo>
                  <a:cubicBezTo>
                    <a:pt x="2885" y="6120"/>
                    <a:pt x="2832" y="6095"/>
                    <a:pt x="2793" y="6058"/>
                  </a:cubicBezTo>
                  <a:lnTo>
                    <a:pt x="2375" y="5654"/>
                  </a:lnTo>
                  <a:cubicBezTo>
                    <a:pt x="2328" y="5608"/>
                    <a:pt x="2301" y="5545"/>
                    <a:pt x="2301" y="5480"/>
                  </a:cubicBezTo>
                  <a:lnTo>
                    <a:pt x="2301" y="4899"/>
                  </a:lnTo>
                  <a:cubicBezTo>
                    <a:pt x="2301" y="4872"/>
                    <a:pt x="2310" y="4846"/>
                    <a:pt x="2328" y="4827"/>
                  </a:cubicBezTo>
                  <a:lnTo>
                    <a:pt x="2804" y="4282"/>
                  </a:lnTo>
                  <a:cubicBezTo>
                    <a:pt x="2828" y="4255"/>
                    <a:pt x="2842" y="4222"/>
                    <a:pt x="2843" y="4185"/>
                  </a:cubicBezTo>
                  <a:lnTo>
                    <a:pt x="2847" y="4053"/>
                  </a:lnTo>
                  <a:cubicBezTo>
                    <a:pt x="2849" y="4012"/>
                    <a:pt x="2874" y="3974"/>
                    <a:pt x="2912" y="3958"/>
                  </a:cubicBezTo>
                  <a:lnTo>
                    <a:pt x="3285" y="3794"/>
                  </a:lnTo>
                  <a:lnTo>
                    <a:pt x="3985" y="3777"/>
                  </a:lnTo>
                  <a:cubicBezTo>
                    <a:pt x="3986" y="3777"/>
                    <a:pt x="3986" y="3777"/>
                    <a:pt x="3987" y="3777"/>
                  </a:cubicBezTo>
                  <a:cubicBezTo>
                    <a:pt x="4002" y="3777"/>
                    <a:pt x="4015" y="3789"/>
                    <a:pt x="4017" y="3804"/>
                  </a:cubicBezTo>
                  <a:cubicBezTo>
                    <a:pt x="4037" y="3932"/>
                    <a:pt x="4127" y="4037"/>
                    <a:pt x="4249" y="4078"/>
                  </a:cubicBezTo>
                  <a:lnTo>
                    <a:pt x="4749" y="4244"/>
                  </a:lnTo>
                  <a:cubicBezTo>
                    <a:pt x="4779" y="4254"/>
                    <a:pt x="4808" y="4259"/>
                    <a:pt x="4837" y="4259"/>
                  </a:cubicBezTo>
                  <a:cubicBezTo>
                    <a:pt x="4998" y="4259"/>
                    <a:pt x="5134" y="4117"/>
                    <a:pt x="5111" y="3946"/>
                  </a:cubicBezTo>
                  <a:lnTo>
                    <a:pt x="5740" y="3894"/>
                  </a:lnTo>
                  <a:cubicBezTo>
                    <a:pt x="5992" y="3874"/>
                    <a:pt x="6170" y="3639"/>
                    <a:pt x="6121" y="3391"/>
                  </a:cubicBezTo>
                  <a:lnTo>
                    <a:pt x="6102" y="3304"/>
                  </a:lnTo>
                  <a:cubicBezTo>
                    <a:pt x="6076" y="3167"/>
                    <a:pt x="5958" y="3071"/>
                    <a:pt x="5822" y="3071"/>
                  </a:cubicBezTo>
                  <a:cubicBezTo>
                    <a:pt x="5813" y="3071"/>
                    <a:pt x="5804" y="3071"/>
                    <a:pt x="5795" y="3072"/>
                  </a:cubicBezTo>
                  <a:lnTo>
                    <a:pt x="5466" y="3099"/>
                  </a:lnTo>
                  <a:lnTo>
                    <a:pt x="5416" y="3044"/>
                  </a:lnTo>
                  <a:lnTo>
                    <a:pt x="5851" y="2609"/>
                  </a:lnTo>
                  <a:cubicBezTo>
                    <a:pt x="5908" y="2547"/>
                    <a:pt x="5907" y="2450"/>
                    <a:pt x="5846" y="2391"/>
                  </a:cubicBezTo>
                  <a:cubicBezTo>
                    <a:pt x="5816" y="2360"/>
                    <a:pt x="5776" y="2344"/>
                    <a:pt x="5736" y="2344"/>
                  </a:cubicBezTo>
                  <a:cubicBezTo>
                    <a:pt x="5697" y="2344"/>
                    <a:pt x="5659" y="2359"/>
                    <a:pt x="5628" y="2387"/>
                  </a:cubicBezTo>
                  <a:lnTo>
                    <a:pt x="5103" y="2913"/>
                  </a:lnTo>
                  <a:lnTo>
                    <a:pt x="4927" y="2987"/>
                  </a:lnTo>
                  <a:lnTo>
                    <a:pt x="4434" y="2612"/>
                  </a:lnTo>
                  <a:cubicBezTo>
                    <a:pt x="4407" y="2591"/>
                    <a:pt x="4374" y="2580"/>
                    <a:pt x="4340" y="2580"/>
                  </a:cubicBezTo>
                  <a:cubicBezTo>
                    <a:pt x="4324" y="2580"/>
                    <a:pt x="4307" y="2582"/>
                    <a:pt x="4292" y="2587"/>
                  </a:cubicBezTo>
                  <a:lnTo>
                    <a:pt x="3608" y="2805"/>
                  </a:lnTo>
                  <a:cubicBezTo>
                    <a:pt x="3589" y="2812"/>
                    <a:pt x="3569" y="2820"/>
                    <a:pt x="3551" y="2828"/>
                  </a:cubicBezTo>
                  <a:lnTo>
                    <a:pt x="3600" y="2624"/>
                  </a:lnTo>
                  <a:lnTo>
                    <a:pt x="4141" y="2228"/>
                  </a:lnTo>
                  <a:lnTo>
                    <a:pt x="4700" y="2145"/>
                  </a:lnTo>
                  <a:cubicBezTo>
                    <a:pt x="4768" y="2135"/>
                    <a:pt x="4822" y="2081"/>
                    <a:pt x="4831" y="2013"/>
                  </a:cubicBezTo>
                  <a:lnTo>
                    <a:pt x="4895" y="1562"/>
                  </a:lnTo>
                  <a:cubicBezTo>
                    <a:pt x="4901" y="1519"/>
                    <a:pt x="4889" y="1475"/>
                    <a:pt x="4864" y="1442"/>
                  </a:cubicBezTo>
                  <a:lnTo>
                    <a:pt x="4634" y="1152"/>
                  </a:lnTo>
                  <a:cubicBezTo>
                    <a:pt x="4602" y="1113"/>
                    <a:pt x="4557" y="1093"/>
                    <a:pt x="4511" y="1093"/>
                  </a:cubicBezTo>
                  <a:cubicBezTo>
                    <a:pt x="4462" y="1093"/>
                    <a:pt x="4414" y="1115"/>
                    <a:pt x="4383" y="1159"/>
                  </a:cubicBezTo>
                  <a:lnTo>
                    <a:pt x="4207" y="1410"/>
                  </a:lnTo>
                  <a:lnTo>
                    <a:pt x="4024" y="1395"/>
                  </a:lnTo>
                  <a:lnTo>
                    <a:pt x="4329" y="813"/>
                  </a:lnTo>
                  <a:lnTo>
                    <a:pt x="4644" y="813"/>
                  </a:lnTo>
                  <a:lnTo>
                    <a:pt x="4883" y="1243"/>
                  </a:lnTo>
                  <a:cubicBezTo>
                    <a:pt x="4913" y="1296"/>
                    <a:pt x="4966" y="1323"/>
                    <a:pt x="5019" y="1323"/>
                  </a:cubicBezTo>
                  <a:cubicBezTo>
                    <a:pt x="5078" y="1323"/>
                    <a:pt x="5136" y="1291"/>
                    <a:pt x="5164" y="1228"/>
                  </a:cubicBezTo>
                  <a:lnTo>
                    <a:pt x="5383" y="712"/>
                  </a:lnTo>
                  <a:cubicBezTo>
                    <a:pt x="5422" y="622"/>
                    <a:pt x="5412" y="517"/>
                    <a:pt x="5356" y="436"/>
                  </a:cubicBezTo>
                  <a:lnTo>
                    <a:pt x="5356" y="436"/>
                  </a:lnTo>
                  <a:cubicBezTo>
                    <a:pt x="5879" y="575"/>
                    <a:pt x="6363" y="828"/>
                    <a:pt x="6777" y="1177"/>
                  </a:cubicBezTo>
                  <a:cubicBezTo>
                    <a:pt x="6806" y="1201"/>
                    <a:pt x="6842" y="1213"/>
                    <a:pt x="6877" y="1213"/>
                  </a:cubicBezTo>
                  <a:cubicBezTo>
                    <a:pt x="6921" y="1213"/>
                    <a:pt x="6965" y="1194"/>
                    <a:pt x="6996" y="1158"/>
                  </a:cubicBezTo>
                  <a:cubicBezTo>
                    <a:pt x="7053" y="1092"/>
                    <a:pt x="7045" y="992"/>
                    <a:pt x="6979" y="937"/>
                  </a:cubicBezTo>
                  <a:cubicBezTo>
                    <a:pt x="6231" y="310"/>
                    <a:pt x="5317" y="1"/>
                    <a:pt x="4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250"/>
                                        <p:tgtEl>
                                          <p:spTgt spid="363"/>
                                        </p:tgtEl>
                                      </p:cBhvr>
                                    </p:animEffect>
                                  </p:childTnLst>
                                </p:cTn>
                              </p:par>
                            </p:childTnLst>
                          </p:cTn>
                        </p:par>
                        <p:par>
                          <p:cTn id="8" fill="hold">
                            <p:stCondLst>
                              <p:cond delay="250"/>
                            </p:stCondLst>
                            <p:childTnLst>
                              <p:par>
                                <p:cTn id="9" presetID="2" presetClass="entr" presetSubtype="1" fill="hold" nodeType="afterEffect">
                                  <p:stCondLst>
                                    <p:cond delay="0"/>
                                  </p:stCondLst>
                                  <p:childTnLst>
                                    <p:set>
                                      <p:cBhvr>
                                        <p:cTn id="10" dur="1" fill="hold">
                                          <p:stCondLst>
                                            <p:cond delay="0"/>
                                          </p:stCondLst>
                                        </p:cTn>
                                        <p:tgtEl>
                                          <p:spTgt spid="380"/>
                                        </p:tgtEl>
                                        <p:attrNameLst>
                                          <p:attrName>style.visibility</p:attrName>
                                        </p:attrNameLst>
                                      </p:cBhvr>
                                      <p:to>
                                        <p:strVal val="visible"/>
                                      </p:to>
                                    </p:set>
                                    <p:anim calcmode="lin" valueType="num">
                                      <p:cBhvr additive="base">
                                        <p:cTn id="11" dur="250"/>
                                        <p:tgtEl>
                                          <p:spTgt spid="380"/>
                                        </p:tgtEl>
                                        <p:attrNameLst>
                                          <p:attrName>ppt_y</p:attrName>
                                        </p:attrNameLst>
                                      </p:cBhvr>
                                      <p:tavLst>
                                        <p:tav tm="0">
                                          <p:val>
                                            <p:strVal val="#ppt_y-1"/>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80"/>
                                        </p:tgtEl>
                                        <p:attrNameLst>
                                          <p:attrName>style.visibility</p:attrName>
                                        </p:attrNameLst>
                                      </p:cBhvr>
                                      <p:to>
                                        <p:strVal val="visible"/>
                                      </p:to>
                                    </p:set>
                                    <p:animEffect transition="in" filter="fade">
                                      <p:cBhvr>
                                        <p:cTn id="15" dur="250"/>
                                        <p:tgtEl>
                                          <p:spTgt spid="38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87"/>
                                        </p:tgtEl>
                                        <p:attrNameLst>
                                          <p:attrName>style.visibility</p:attrName>
                                        </p:attrNameLst>
                                      </p:cBhvr>
                                      <p:to>
                                        <p:strVal val="visible"/>
                                      </p:to>
                                    </p:set>
                                    <p:animEffect transition="in" filter="fade">
                                      <p:cBhvr>
                                        <p:cTn id="19" dur="250"/>
                                        <p:tgtEl>
                                          <p:spTgt spid="38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84"/>
                                        </p:tgtEl>
                                        <p:attrNameLst>
                                          <p:attrName>style.visibility</p:attrName>
                                        </p:attrNameLst>
                                      </p:cBhvr>
                                      <p:to>
                                        <p:strVal val="visible"/>
                                      </p:to>
                                    </p:set>
                                    <p:animEffect transition="in" filter="fade">
                                      <p:cBhvr>
                                        <p:cTn id="23" dur="500"/>
                                        <p:tgtEl>
                                          <p:spTgt spid="384"/>
                                        </p:tgtEl>
                                      </p:cBhvr>
                                    </p:animEffect>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369"/>
                                        </p:tgtEl>
                                        <p:attrNameLst>
                                          <p:attrName>style.visibility</p:attrName>
                                        </p:attrNameLst>
                                      </p:cBhvr>
                                      <p:to>
                                        <p:strVal val="visible"/>
                                      </p:to>
                                    </p:set>
                                    <p:anim calcmode="lin" valueType="num">
                                      <p:cBhvr additive="base">
                                        <p:cTn id="27" dur="250"/>
                                        <p:tgtEl>
                                          <p:spTgt spid="369"/>
                                        </p:tgtEl>
                                        <p:attrNameLst>
                                          <p:attrName>ppt_x</p:attrName>
                                        </p:attrNameLst>
                                      </p:cBhvr>
                                      <p:tavLst>
                                        <p:tav tm="0">
                                          <p:val>
                                            <p:strVal val="#ppt_x-1"/>
                                          </p:val>
                                        </p:tav>
                                        <p:tav tm="100000">
                                          <p:val>
                                            <p:strVal val="#ppt_x"/>
                                          </p:val>
                                        </p:tav>
                                      </p:tavLst>
                                    </p:anim>
                                  </p:childTnLst>
                                </p:cTn>
                              </p:par>
                            </p:childTnLst>
                          </p:cTn>
                        </p:par>
                        <p:par>
                          <p:cTn id="28" fill="hold">
                            <p:stCondLst>
                              <p:cond delay="1750"/>
                            </p:stCondLst>
                            <p:childTnLst>
                              <p:par>
                                <p:cTn id="29" presetID="2" presetClass="entr" presetSubtype="8" fill="hold" nodeType="afterEffect">
                                  <p:stCondLst>
                                    <p:cond delay="0"/>
                                  </p:stCondLst>
                                  <p:childTnLst>
                                    <p:set>
                                      <p:cBhvr>
                                        <p:cTn id="30" dur="1" fill="hold">
                                          <p:stCondLst>
                                            <p:cond delay="0"/>
                                          </p:stCondLst>
                                        </p:cTn>
                                        <p:tgtEl>
                                          <p:spTgt spid="370"/>
                                        </p:tgtEl>
                                        <p:attrNameLst>
                                          <p:attrName>style.visibility</p:attrName>
                                        </p:attrNameLst>
                                      </p:cBhvr>
                                      <p:to>
                                        <p:strVal val="visible"/>
                                      </p:to>
                                    </p:set>
                                    <p:anim calcmode="lin" valueType="num">
                                      <p:cBhvr additive="base">
                                        <p:cTn id="31" dur="250"/>
                                        <p:tgtEl>
                                          <p:spTgt spid="370"/>
                                        </p:tgtEl>
                                        <p:attrNameLst>
                                          <p:attrName>ppt_x</p:attrName>
                                        </p:attrNameLst>
                                      </p:cBhvr>
                                      <p:tavLst>
                                        <p:tav tm="0">
                                          <p:val>
                                            <p:strVal val="#ppt_x-1"/>
                                          </p:val>
                                        </p:tav>
                                        <p:tav tm="100000">
                                          <p:val>
                                            <p:strVal val="#ppt_x"/>
                                          </p:val>
                                        </p:tav>
                                      </p:tavLst>
                                    </p:anim>
                                  </p:childTnLst>
                                </p:cTn>
                              </p:par>
                            </p:childTnLst>
                          </p:cTn>
                        </p:par>
                        <p:par>
                          <p:cTn id="32" fill="hold">
                            <p:stCondLst>
                              <p:cond delay="2000"/>
                            </p:stCondLst>
                            <p:childTnLst>
                              <p:par>
                                <p:cTn id="33" presetID="2" presetClass="entr" presetSubtype="2" fill="hold" nodeType="afterEffect">
                                  <p:stCondLst>
                                    <p:cond delay="0"/>
                                  </p:stCondLst>
                                  <p:childTnLst>
                                    <p:set>
                                      <p:cBhvr>
                                        <p:cTn id="34" dur="1" fill="hold">
                                          <p:stCondLst>
                                            <p:cond delay="0"/>
                                          </p:stCondLst>
                                        </p:cTn>
                                        <p:tgtEl>
                                          <p:spTgt spid="368"/>
                                        </p:tgtEl>
                                        <p:attrNameLst>
                                          <p:attrName>style.visibility</p:attrName>
                                        </p:attrNameLst>
                                      </p:cBhvr>
                                      <p:to>
                                        <p:strVal val="visible"/>
                                      </p:to>
                                    </p:set>
                                    <p:anim calcmode="lin" valueType="num">
                                      <p:cBhvr additive="base">
                                        <p:cTn id="35" dur="250"/>
                                        <p:tgtEl>
                                          <p:spTgt spid="368"/>
                                        </p:tgtEl>
                                        <p:attrNameLst>
                                          <p:attrName>ppt_x</p:attrName>
                                        </p:attrNameLst>
                                      </p:cBhvr>
                                      <p:tavLst>
                                        <p:tav tm="0">
                                          <p:val>
                                            <p:strVal val="#ppt_x+1"/>
                                          </p:val>
                                        </p:tav>
                                        <p:tav tm="100000">
                                          <p:val>
                                            <p:strVal val="#ppt_x"/>
                                          </p:val>
                                        </p:tav>
                                      </p:tavLst>
                                    </p:anim>
                                  </p:childTnLst>
                                </p:cTn>
                              </p:par>
                            </p:childTnLst>
                          </p:cTn>
                        </p:par>
                        <p:par>
                          <p:cTn id="36" fill="hold">
                            <p:stCondLst>
                              <p:cond delay="2250"/>
                            </p:stCondLst>
                            <p:childTnLst>
                              <p:par>
                                <p:cTn id="37" presetID="2" presetClass="entr" presetSubtype="2" fill="hold" nodeType="afterEffect">
                                  <p:stCondLst>
                                    <p:cond delay="0"/>
                                  </p:stCondLst>
                                  <p:childTnLst>
                                    <p:set>
                                      <p:cBhvr>
                                        <p:cTn id="38" dur="1" fill="hold">
                                          <p:stCondLst>
                                            <p:cond delay="0"/>
                                          </p:stCondLst>
                                        </p:cTn>
                                        <p:tgtEl>
                                          <p:spTgt spid="365"/>
                                        </p:tgtEl>
                                        <p:attrNameLst>
                                          <p:attrName>style.visibility</p:attrName>
                                        </p:attrNameLst>
                                      </p:cBhvr>
                                      <p:to>
                                        <p:strVal val="visible"/>
                                      </p:to>
                                    </p:set>
                                    <p:anim calcmode="lin" valueType="num">
                                      <p:cBhvr additive="base">
                                        <p:cTn id="39" dur="250"/>
                                        <p:tgtEl>
                                          <p:spTgt spid="365"/>
                                        </p:tgtEl>
                                        <p:attrNameLst>
                                          <p:attrName>ppt_x</p:attrName>
                                        </p:attrNameLst>
                                      </p:cBhvr>
                                      <p:tavLst>
                                        <p:tav tm="0">
                                          <p:val>
                                            <p:strVal val="#ppt_x+1"/>
                                          </p:val>
                                        </p:tav>
                                        <p:tav tm="100000">
                                          <p:val>
                                            <p:strVal val="#ppt_x"/>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372"/>
                                        </p:tgtEl>
                                        <p:attrNameLst>
                                          <p:attrName>style.visibility</p:attrName>
                                        </p:attrNameLst>
                                      </p:cBhvr>
                                      <p:to>
                                        <p:strVal val="visible"/>
                                      </p:to>
                                    </p:set>
                                    <p:anim calcmode="lin" valueType="num">
                                      <p:cBhvr additive="base">
                                        <p:cTn id="43" dur="250"/>
                                        <p:tgtEl>
                                          <p:spTgt spid="372"/>
                                        </p:tgtEl>
                                        <p:attrNameLst>
                                          <p:attrName>ppt_y</p:attrName>
                                        </p:attrNameLst>
                                      </p:cBhvr>
                                      <p:tavLst>
                                        <p:tav tm="0">
                                          <p:val>
                                            <p:strVal val="#ppt_y+1"/>
                                          </p:val>
                                        </p:tav>
                                        <p:tav tm="100000">
                                          <p:val>
                                            <p:strVal val="#ppt_y"/>
                                          </p:val>
                                        </p:tav>
                                      </p:tavLst>
                                    </p:anim>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379"/>
                                        </p:tgtEl>
                                        <p:attrNameLst>
                                          <p:attrName>style.visibility</p:attrName>
                                        </p:attrNameLst>
                                      </p:cBhvr>
                                      <p:to>
                                        <p:strVal val="visible"/>
                                      </p:to>
                                    </p:set>
                                    <p:animEffect transition="in" filter="fade">
                                      <p:cBhvr>
                                        <p:cTn id="47" dur="500"/>
                                        <p:tgtEl>
                                          <p:spTgt spid="379"/>
                                        </p:tgtEl>
                                      </p:cBhvr>
                                    </p:animEffect>
                                  </p:childTnLst>
                                </p:cTn>
                              </p:par>
                            </p:childTnLst>
                          </p:cTn>
                        </p:par>
                        <p:par>
                          <p:cTn id="48" fill="hold">
                            <p:stCondLst>
                              <p:cond delay="3250"/>
                            </p:stCondLst>
                            <p:childTnLst>
                              <p:par>
                                <p:cTn id="49" presetID="10" presetClass="entr" presetSubtype="0" fill="hold" nodeType="afterEffect">
                                  <p:stCondLst>
                                    <p:cond delay="0"/>
                                  </p:stCondLst>
                                  <p:childTnLst>
                                    <p:set>
                                      <p:cBhvr>
                                        <p:cTn id="50" dur="1" fill="hold">
                                          <p:stCondLst>
                                            <p:cond delay="0"/>
                                          </p:stCondLst>
                                        </p:cTn>
                                        <p:tgtEl>
                                          <p:spTgt spid="376"/>
                                        </p:tgtEl>
                                        <p:attrNameLst>
                                          <p:attrName>style.visibility</p:attrName>
                                        </p:attrNameLst>
                                      </p:cBhvr>
                                      <p:to>
                                        <p:strVal val="visible"/>
                                      </p:to>
                                    </p:set>
                                    <p:animEffect transition="in" filter="fade">
                                      <p:cBhvr>
                                        <p:cTn id="51" dur="250"/>
                                        <p:tgtEl>
                                          <p:spTgt spid="376"/>
                                        </p:tgtEl>
                                      </p:cBhvr>
                                    </p:animEffect>
                                  </p:childTnLst>
                                </p:cTn>
                              </p:par>
                            </p:childTnLst>
                          </p:cTn>
                        </p:par>
                        <p:par>
                          <p:cTn id="52" fill="hold">
                            <p:stCondLst>
                              <p:cond delay="3500"/>
                            </p:stCondLst>
                            <p:childTnLst>
                              <p:par>
                                <p:cTn id="53" presetID="2" presetClass="entr" presetSubtype="8" fill="hold" nodeType="afterEffect">
                                  <p:stCondLst>
                                    <p:cond delay="0"/>
                                  </p:stCondLst>
                                  <p:childTnLst>
                                    <p:set>
                                      <p:cBhvr>
                                        <p:cTn id="54" dur="1" fill="hold">
                                          <p:stCondLst>
                                            <p:cond delay="0"/>
                                          </p:stCondLst>
                                        </p:cTn>
                                        <p:tgtEl>
                                          <p:spTgt spid="364"/>
                                        </p:tgtEl>
                                        <p:attrNameLst>
                                          <p:attrName>style.visibility</p:attrName>
                                        </p:attrNameLst>
                                      </p:cBhvr>
                                      <p:to>
                                        <p:strVal val="visible"/>
                                      </p:to>
                                    </p:set>
                                    <p:anim calcmode="lin" valueType="num">
                                      <p:cBhvr additive="base">
                                        <p:cTn id="55" dur="250"/>
                                        <p:tgtEl>
                                          <p:spTgt spid="364"/>
                                        </p:tgtEl>
                                        <p:attrNameLst>
                                          <p:attrName>ppt_x</p:attrName>
                                        </p:attrNameLst>
                                      </p:cBhvr>
                                      <p:tavLst>
                                        <p:tav tm="0">
                                          <p:val>
                                            <p:strVal val="#ppt_x-1"/>
                                          </p:val>
                                        </p:tav>
                                        <p:tav tm="100000">
                                          <p:val>
                                            <p:strVal val="#ppt_x"/>
                                          </p:val>
                                        </p:tav>
                                      </p:tavLst>
                                    </p:anim>
                                  </p:childTnLst>
                                </p:cTn>
                              </p:par>
                            </p:childTnLst>
                          </p:cTn>
                        </p:par>
                        <p:par>
                          <p:cTn id="56" fill="hold">
                            <p:stCondLst>
                              <p:cond delay="3750"/>
                            </p:stCondLst>
                            <p:childTnLst>
                              <p:par>
                                <p:cTn id="57" presetID="2" presetClass="entr" presetSubtype="8" fill="hold" nodeType="afterEffect">
                                  <p:stCondLst>
                                    <p:cond delay="0"/>
                                  </p:stCondLst>
                                  <p:childTnLst>
                                    <p:set>
                                      <p:cBhvr>
                                        <p:cTn id="58" dur="1" fill="hold">
                                          <p:stCondLst>
                                            <p:cond delay="0"/>
                                          </p:stCondLst>
                                        </p:cTn>
                                        <p:tgtEl>
                                          <p:spTgt spid="371"/>
                                        </p:tgtEl>
                                        <p:attrNameLst>
                                          <p:attrName>style.visibility</p:attrName>
                                        </p:attrNameLst>
                                      </p:cBhvr>
                                      <p:to>
                                        <p:strVal val="visible"/>
                                      </p:to>
                                    </p:set>
                                    <p:anim calcmode="lin" valueType="num">
                                      <p:cBhvr additive="base">
                                        <p:cTn id="59" dur="250"/>
                                        <p:tgtEl>
                                          <p:spTgt spid="371"/>
                                        </p:tgtEl>
                                        <p:attrNameLst>
                                          <p:attrName>ppt_x</p:attrName>
                                        </p:attrNameLst>
                                      </p:cBhvr>
                                      <p:tavLst>
                                        <p:tav tm="0">
                                          <p:val>
                                            <p:strVal val="#ppt_x-1"/>
                                          </p:val>
                                        </p:tav>
                                        <p:tav tm="100000">
                                          <p:val>
                                            <p:strVal val="#ppt_x"/>
                                          </p:val>
                                        </p:tav>
                                      </p:tavLst>
                                    </p:anim>
                                  </p:childTnLst>
                                </p:cTn>
                              </p:par>
                            </p:childTnLst>
                          </p:cTn>
                        </p:par>
                        <p:par>
                          <p:cTn id="60" fill="hold">
                            <p:stCondLst>
                              <p:cond delay="4000"/>
                            </p:stCondLst>
                            <p:childTnLst>
                              <p:par>
                                <p:cTn id="61" presetID="2" presetClass="entr" presetSubtype="2" fill="hold" nodeType="afterEffect">
                                  <p:stCondLst>
                                    <p:cond delay="0"/>
                                  </p:stCondLst>
                                  <p:childTnLst>
                                    <p:set>
                                      <p:cBhvr>
                                        <p:cTn id="62" dur="1" fill="hold">
                                          <p:stCondLst>
                                            <p:cond delay="0"/>
                                          </p:stCondLst>
                                        </p:cTn>
                                        <p:tgtEl>
                                          <p:spTgt spid="367"/>
                                        </p:tgtEl>
                                        <p:attrNameLst>
                                          <p:attrName>style.visibility</p:attrName>
                                        </p:attrNameLst>
                                      </p:cBhvr>
                                      <p:to>
                                        <p:strVal val="visible"/>
                                      </p:to>
                                    </p:set>
                                    <p:anim calcmode="lin" valueType="num">
                                      <p:cBhvr additive="base">
                                        <p:cTn id="63" dur="250"/>
                                        <p:tgtEl>
                                          <p:spTgt spid="367"/>
                                        </p:tgtEl>
                                        <p:attrNameLst>
                                          <p:attrName>ppt_x</p:attrName>
                                        </p:attrNameLst>
                                      </p:cBhvr>
                                      <p:tavLst>
                                        <p:tav tm="0">
                                          <p:val>
                                            <p:strVal val="#ppt_x+1"/>
                                          </p:val>
                                        </p:tav>
                                        <p:tav tm="100000">
                                          <p:val>
                                            <p:strVal val="#ppt_x"/>
                                          </p:val>
                                        </p:tav>
                                      </p:tavLst>
                                    </p:anim>
                                  </p:childTnLst>
                                </p:cTn>
                              </p:par>
                            </p:childTnLst>
                          </p:cTn>
                        </p:par>
                        <p:par>
                          <p:cTn id="64" fill="hold">
                            <p:stCondLst>
                              <p:cond delay="4250"/>
                            </p:stCondLst>
                            <p:childTnLst>
                              <p:par>
                                <p:cTn id="65" presetID="2" presetClass="entr" presetSubtype="2" fill="hold" nodeType="afterEffect">
                                  <p:stCondLst>
                                    <p:cond delay="0"/>
                                  </p:stCondLst>
                                  <p:childTnLst>
                                    <p:set>
                                      <p:cBhvr>
                                        <p:cTn id="66" dur="1" fill="hold">
                                          <p:stCondLst>
                                            <p:cond delay="0"/>
                                          </p:stCondLst>
                                        </p:cTn>
                                        <p:tgtEl>
                                          <p:spTgt spid="366"/>
                                        </p:tgtEl>
                                        <p:attrNameLst>
                                          <p:attrName>style.visibility</p:attrName>
                                        </p:attrNameLst>
                                      </p:cBhvr>
                                      <p:to>
                                        <p:strVal val="visible"/>
                                      </p:to>
                                    </p:set>
                                    <p:anim calcmode="lin" valueType="num">
                                      <p:cBhvr additive="base">
                                        <p:cTn id="67" dur="250"/>
                                        <p:tgtEl>
                                          <p:spTgt spid="3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86"/>
          <p:cNvSpPr txBox="1">
            <a:spLocks noGrp="1"/>
          </p:cNvSpPr>
          <p:nvPr>
            <p:ph type="ctrTitle"/>
          </p:nvPr>
        </p:nvSpPr>
        <p:spPr>
          <a:xfrm>
            <a:off x="0" y="0"/>
            <a:ext cx="2022088" cy="4512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Flow Diagram</a:t>
            </a:r>
            <a:endParaRPr dirty="0"/>
          </a:p>
        </p:txBody>
      </p:sp>
      <p:pic>
        <p:nvPicPr>
          <p:cNvPr id="3" name="Picture 2">
            <a:extLst>
              <a:ext uri="{FF2B5EF4-FFF2-40B4-BE49-F238E27FC236}">
                <a16:creationId xmlns:a16="http://schemas.microsoft.com/office/drawing/2014/main" id="{8A530733-102A-CA07-AA81-5D9B85A296B2}"/>
              </a:ext>
            </a:extLst>
          </p:cNvPr>
          <p:cNvPicPr>
            <a:picLocks noChangeAspect="1"/>
          </p:cNvPicPr>
          <p:nvPr/>
        </p:nvPicPr>
        <p:blipFill>
          <a:blip r:embed="rId3"/>
          <a:stretch>
            <a:fillRect/>
          </a:stretch>
        </p:blipFill>
        <p:spPr>
          <a:xfrm>
            <a:off x="0" y="394237"/>
            <a:ext cx="9144000" cy="4749263"/>
          </a:xfrm>
          <a:prstGeom prst="rect">
            <a:avLst/>
          </a:prstGeom>
        </p:spPr>
      </p:pic>
    </p:spTree>
    <p:extLst>
      <p:ext uri="{BB962C8B-B14F-4D97-AF65-F5344CB8AC3E}">
        <p14:creationId xmlns:p14="http://schemas.microsoft.com/office/powerpoint/2010/main" val="3603760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45"/>
                                        </p:tgtEl>
                                        <p:attrNameLst>
                                          <p:attrName>style.visibility</p:attrName>
                                        </p:attrNameLst>
                                      </p:cBhvr>
                                      <p:to>
                                        <p:strVal val="visible"/>
                                      </p:to>
                                    </p:set>
                                    <p:anim calcmode="lin" valueType="num">
                                      <p:cBhvr additive="base">
                                        <p:cTn id="7" dur="250" fill="hold"/>
                                        <p:tgtEl>
                                          <p:spTgt spid="1245"/>
                                        </p:tgtEl>
                                        <p:attrNameLst>
                                          <p:attrName>ppt_x</p:attrName>
                                        </p:attrNameLst>
                                      </p:cBhvr>
                                      <p:tavLst>
                                        <p:tav tm="0">
                                          <p:val>
                                            <p:strVal val="#ppt_x"/>
                                          </p:val>
                                        </p:tav>
                                        <p:tav tm="100000">
                                          <p:val>
                                            <p:strVal val="#ppt_x"/>
                                          </p:val>
                                        </p:tav>
                                      </p:tavLst>
                                    </p:anim>
                                    <p:anim calcmode="lin" valueType="num">
                                      <p:cBhvr additive="base">
                                        <p:cTn id="8" dur="250" fill="hold"/>
                                        <p:tgtEl>
                                          <p:spTgt spid="1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86"/>
          <p:cNvSpPr txBox="1">
            <a:spLocks noGrp="1"/>
          </p:cNvSpPr>
          <p:nvPr>
            <p:ph type="ctrTitle"/>
          </p:nvPr>
        </p:nvSpPr>
        <p:spPr>
          <a:xfrm>
            <a:off x="0" y="0"/>
            <a:ext cx="1567800" cy="4512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pic>
        <p:nvPicPr>
          <p:cNvPr id="14" name="Picture 13">
            <a:extLst>
              <a:ext uri="{FF2B5EF4-FFF2-40B4-BE49-F238E27FC236}">
                <a16:creationId xmlns:a16="http://schemas.microsoft.com/office/drawing/2014/main" id="{E055280C-652A-8B8C-3DC0-0C8784731B27}"/>
              </a:ext>
            </a:extLst>
          </p:cNvPr>
          <p:cNvPicPr>
            <a:picLocks noChangeAspect="1"/>
          </p:cNvPicPr>
          <p:nvPr/>
        </p:nvPicPr>
        <p:blipFill>
          <a:blip r:embed="rId3"/>
          <a:stretch>
            <a:fillRect/>
          </a:stretch>
        </p:blipFill>
        <p:spPr>
          <a:xfrm>
            <a:off x="-96644" y="975183"/>
            <a:ext cx="9340894" cy="29277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45"/>
                                        </p:tgtEl>
                                        <p:attrNameLst>
                                          <p:attrName>style.visibility</p:attrName>
                                        </p:attrNameLst>
                                      </p:cBhvr>
                                      <p:to>
                                        <p:strVal val="visible"/>
                                      </p:to>
                                    </p:set>
                                    <p:anim calcmode="lin" valueType="num">
                                      <p:cBhvr additive="base">
                                        <p:cTn id="7" dur="250" fill="hold"/>
                                        <p:tgtEl>
                                          <p:spTgt spid="1245"/>
                                        </p:tgtEl>
                                        <p:attrNameLst>
                                          <p:attrName>ppt_x</p:attrName>
                                        </p:attrNameLst>
                                      </p:cBhvr>
                                      <p:tavLst>
                                        <p:tav tm="0">
                                          <p:val>
                                            <p:strVal val="#ppt_x"/>
                                          </p:val>
                                        </p:tav>
                                        <p:tav tm="100000">
                                          <p:val>
                                            <p:strVal val="#ppt_x"/>
                                          </p:val>
                                        </p:tav>
                                      </p:tavLst>
                                    </p:anim>
                                    <p:anim calcmode="lin" valueType="num">
                                      <p:cBhvr additive="base">
                                        <p:cTn id="8" dur="250" fill="hold"/>
                                        <p:tgtEl>
                                          <p:spTgt spid="1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86"/>
          <p:cNvSpPr txBox="1">
            <a:spLocks noGrp="1"/>
          </p:cNvSpPr>
          <p:nvPr>
            <p:ph type="ctrTitle"/>
          </p:nvPr>
        </p:nvSpPr>
        <p:spPr>
          <a:xfrm>
            <a:off x="0" y="0"/>
            <a:ext cx="1567800" cy="4512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Process</a:t>
            </a:r>
            <a:endParaRPr dirty="0"/>
          </a:p>
        </p:txBody>
      </p:sp>
      <p:pic>
        <p:nvPicPr>
          <p:cNvPr id="3" name="Picture 2">
            <a:extLst>
              <a:ext uri="{FF2B5EF4-FFF2-40B4-BE49-F238E27FC236}">
                <a16:creationId xmlns:a16="http://schemas.microsoft.com/office/drawing/2014/main" id="{4AC5378B-F282-FB9A-CD79-0E45CF6B188B}"/>
              </a:ext>
            </a:extLst>
          </p:cNvPr>
          <p:cNvPicPr>
            <a:picLocks noChangeAspect="1"/>
          </p:cNvPicPr>
          <p:nvPr/>
        </p:nvPicPr>
        <p:blipFill>
          <a:blip r:embed="rId3"/>
          <a:stretch>
            <a:fillRect/>
          </a:stretch>
        </p:blipFill>
        <p:spPr>
          <a:xfrm>
            <a:off x="2598331" y="0"/>
            <a:ext cx="3947337" cy="5143500"/>
          </a:xfrm>
          <a:prstGeom prst="rect">
            <a:avLst/>
          </a:prstGeom>
        </p:spPr>
      </p:pic>
    </p:spTree>
    <p:extLst>
      <p:ext uri="{BB962C8B-B14F-4D97-AF65-F5344CB8AC3E}">
        <p14:creationId xmlns:p14="http://schemas.microsoft.com/office/powerpoint/2010/main" val="4172902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45"/>
                                        </p:tgtEl>
                                        <p:attrNameLst>
                                          <p:attrName>style.visibility</p:attrName>
                                        </p:attrNameLst>
                                      </p:cBhvr>
                                      <p:to>
                                        <p:strVal val="visible"/>
                                      </p:to>
                                    </p:set>
                                    <p:anim calcmode="lin" valueType="num">
                                      <p:cBhvr additive="base">
                                        <p:cTn id="7" dur="250" fill="hold"/>
                                        <p:tgtEl>
                                          <p:spTgt spid="1245"/>
                                        </p:tgtEl>
                                        <p:attrNameLst>
                                          <p:attrName>ppt_x</p:attrName>
                                        </p:attrNameLst>
                                      </p:cBhvr>
                                      <p:tavLst>
                                        <p:tav tm="0">
                                          <p:val>
                                            <p:strVal val="#ppt_x"/>
                                          </p:val>
                                        </p:tav>
                                        <p:tav tm="100000">
                                          <p:val>
                                            <p:strVal val="#ppt_x"/>
                                          </p:val>
                                        </p:tav>
                                      </p:tavLst>
                                    </p:anim>
                                    <p:anim calcmode="lin" valueType="num">
                                      <p:cBhvr additive="base">
                                        <p:cTn id="8" dur="250" fill="hold"/>
                                        <p:tgtEl>
                                          <p:spTgt spid="1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2"/>
          <p:cNvSpPr/>
          <p:nvPr/>
        </p:nvSpPr>
        <p:spPr>
          <a:xfrm>
            <a:off x="-30700" y="-30700"/>
            <a:ext cx="24921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2"/>
          <p:cNvSpPr txBox="1">
            <a:spLocks noGrp="1"/>
          </p:cNvSpPr>
          <p:nvPr>
            <p:ph type="ctrTitle"/>
          </p:nvPr>
        </p:nvSpPr>
        <p:spPr>
          <a:xfrm>
            <a:off x="356350" y="723589"/>
            <a:ext cx="1937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to be used</a:t>
            </a:r>
            <a:endParaRPr dirty="0"/>
          </a:p>
        </p:txBody>
      </p:sp>
      <p:sp>
        <p:nvSpPr>
          <p:cNvPr id="476" name="Google Shape;476;p62"/>
          <p:cNvSpPr txBox="1"/>
          <p:nvPr/>
        </p:nvSpPr>
        <p:spPr>
          <a:xfrm>
            <a:off x="692013" y="3979232"/>
            <a:ext cx="1937400" cy="362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sz="1000" dirty="0">
                <a:solidFill>
                  <a:schemeClr val="lt1"/>
                </a:solidFill>
                <a:latin typeface="Open Sans Light"/>
                <a:ea typeface="Open Sans Light"/>
                <a:cs typeface="Open Sans Light"/>
                <a:sym typeface="Open Sans Light"/>
              </a:rPr>
              <a:t>Python – Matplotlib, </a:t>
            </a:r>
          </a:p>
          <a:p>
            <a:pPr marL="0" marR="0" lvl="0" indent="0" algn="ctr" rtl="0">
              <a:lnSpc>
                <a:spcPct val="100000"/>
              </a:lnSpc>
              <a:spcBef>
                <a:spcPts val="0"/>
              </a:spcBef>
              <a:spcAft>
                <a:spcPts val="0"/>
              </a:spcAft>
              <a:buNone/>
            </a:pPr>
            <a:r>
              <a:rPr lang="en" sz="1000" dirty="0">
                <a:solidFill>
                  <a:schemeClr val="lt1"/>
                </a:solidFill>
                <a:latin typeface="Open Sans Light"/>
                <a:ea typeface="Open Sans Light"/>
                <a:cs typeface="Open Sans Light"/>
                <a:sym typeface="Open Sans Light"/>
              </a:rPr>
              <a:t>Aggrid and Scikit-learn</a:t>
            </a:r>
            <a:endParaRPr sz="1000" dirty="0">
              <a:solidFill>
                <a:schemeClr val="lt1"/>
              </a:solidFill>
              <a:latin typeface="Open Sans Light"/>
              <a:ea typeface="Open Sans Light"/>
              <a:cs typeface="Open Sans Light"/>
              <a:sym typeface="Open Sans Light"/>
            </a:endParaRPr>
          </a:p>
        </p:txBody>
      </p:sp>
      <p:sp>
        <p:nvSpPr>
          <p:cNvPr id="477" name="Google Shape;477;p62"/>
          <p:cNvSpPr txBox="1"/>
          <p:nvPr/>
        </p:nvSpPr>
        <p:spPr>
          <a:xfrm>
            <a:off x="2564284" y="3977442"/>
            <a:ext cx="2002529" cy="362400"/>
          </a:xfrm>
          <a:prstGeom prst="rect">
            <a:avLst/>
          </a:prstGeom>
          <a:noFill/>
          <a:ln>
            <a:noFill/>
          </a:ln>
        </p:spPr>
        <p:txBody>
          <a:bodyPr spcFirstLastPara="1" wrap="square" lIns="91425" tIns="6350" rIns="91425" bIns="0" anchor="t" anchorCtr="0">
            <a:noAutofit/>
          </a:bodyPr>
          <a:lstStyle/>
          <a:p>
            <a:pPr marL="0" marR="0" lvl="0" indent="0" algn="ctr" rtl="0">
              <a:spcBef>
                <a:spcPts val="100"/>
              </a:spcBef>
              <a:spcAft>
                <a:spcPts val="0"/>
              </a:spcAft>
              <a:buNone/>
            </a:pPr>
            <a:r>
              <a:rPr lang="en" sz="1000" dirty="0">
                <a:solidFill>
                  <a:schemeClr val="lt1"/>
                </a:solidFill>
                <a:latin typeface="Open Sans Light"/>
                <a:ea typeface="Open Sans Light"/>
                <a:cs typeface="Open Sans Light"/>
                <a:sym typeface="Open Sans Light"/>
              </a:rPr>
              <a:t>Pandas and NumPy – Data Manipulation and Computation</a:t>
            </a:r>
            <a:endParaRPr sz="1000" dirty="0">
              <a:solidFill>
                <a:schemeClr val="lt1"/>
              </a:solidFill>
              <a:latin typeface="Open Sans Light"/>
              <a:ea typeface="Open Sans Light"/>
              <a:cs typeface="Open Sans Light"/>
              <a:sym typeface="Open Sans Light"/>
            </a:endParaRPr>
          </a:p>
        </p:txBody>
      </p:sp>
      <p:sp>
        <p:nvSpPr>
          <p:cNvPr id="478" name="Google Shape;478;p62"/>
          <p:cNvSpPr txBox="1"/>
          <p:nvPr/>
        </p:nvSpPr>
        <p:spPr>
          <a:xfrm>
            <a:off x="6504212" y="3969921"/>
            <a:ext cx="2002529" cy="362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sz="1000" dirty="0">
                <a:solidFill>
                  <a:schemeClr val="lt1"/>
                </a:solidFill>
                <a:latin typeface="Open Sans Light"/>
                <a:ea typeface="Open Sans Light"/>
                <a:cs typeface="Open Sans Light"/>
                <a:sym typeface="Open Sans Light"/>
              </a:rPr>
              <a:t>Python and Streamlit  – Dynamic visualization of data </a:t>
            </a:r>
            <a:r>
              <a:rPr lang="en-IN" sz="1000" dirty="0">
                <a:solidFill>
                  <a:schemeClr val="lt1"/>
                </a:solidFill>
                <a:latin typeface="Open Sans Light"/>
                <a:ea typeface="Open Sans Light"/>
                <a:cs typeface="Open Sans Light"/>
                <a:sym typeface="Open Sans Light"/>
              </a:rPr>
              <a:t>and trends</a:t>
            </a:r>
            <a:endParaRPr sz="1000" dirty="0">
              <a:solidFill>
                <a:schemeClr val="lt1"/>
              </a:solidFill>
              <a:latin typeface="Open Sans Light"/>
              <a:ea typeface="Open Sans Light"/>
              <a:cs typeface="Open Sans Light"/>
              <a:sym typeface="Open Sans Light"/>
            </a:endParaRPr>
          </a:p>
        </p:txBody>
      </p:sp>
      <p:sp>
        <p:nvSpPr>
          <p:cNvPr id="479" name="Google Shape;479;p62"/>
          <p:cNvSpPr txBox="1"/>
          <p:nvPr/>
        </p:nvSpPr>
        <p:spPr>
          <a:xfrm>
            <a:off x="4566813" y="3969926"/>
            <a:ext cx="1937400" cy="362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sz="1000" dirty="0">
                <a:solidFill>
                  <a:schemeClr val="lt1"/>
                </a:solidFill>
                <a:latin typeface="Open Sans Light"/>
                <a:ea typeface="Open Sans Light"/>
                <a:cs typeface="Open Sans Light"/>
                <a:sym typeface="Open Sans Light"/>
              </a:rPr>
              <a:t>A</a:t>
            </a:r>
            <a:r>
              <a:rPr lang="en-IN" sz="1000" dirty="0">
                <a:solidFill>
                  <a:schemeClr val="lt1"/>
                </a:solidFill>
                <a:latin typeface="Open Sans Light"/>
                <a:ea typeface="Open Sans Light"/>
                <a:cs typeface="Open Sans Light"/>
                <a:sym typeface="Open Sans Light"/>
              </a:rPr>
              <a:t>d</a:t>
            </a:r>
            <a:r>
              <a:rPr lang="en" sz="1000" dirty="0">
                <a:solidFill>
                  <a:schemeClr val="lt1"/>
                </a:solidFill>
                <a:latin typeface="Open Sans Light"/>
                <a:ea typeface="Open Sans Light"/>
                <a:cs typeface="Open Sans Light"/>
                <a:sym typeface="Open Sans Light"/>
              </a:rPr>
              <a:t>vanced Excel – Structured/Unstructured Data</a:t>
            </a:r>
            <a:endParaRPr sz="1000" dirty="0">
              <a:solidFill>
                <a:schemeClr val="lt1"/>
              </a:solidFill>
              <a:latin typeface="Open Sans Light"/>
              <a:ea typeface="Open Sans Light"/>
              <a:cs typeface="Open Sans Light"/>
              <a:sym typeface="Open Sans Light"/>
            </a:endParaRPr>
          </a:p>
        </p:txBody>
      </p:sp>
      <p:sp>
        <p:nvSpPr>
          <p:cNvPr id="480" name="Google Shape;480;p62"/>
          <p:cNvSpPr txBox="1"/>
          <p:nvPr/>
        </p:nvSpPr>
        <p:spPr>
          <a:xfrm>
            <a:off x="692025" y="3659825"/>
            <a:ext cx="1937400" cy="227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DM Serif Display"/>
                <a:ea typeface="DM Serif Display"/>
                <a:cs typeface="DM Serif Display"/>
                <a:sym typeface="DM Serif Display"/>
              </a:rPr>
              <a:t>Programming</a:t>
            </a:r>
            <a:endParaRPr dirty="0">
              <a:solidFill>
                <a:schemeClr val="lt1"/>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None/>
            </a:pPr>
            <a:endParaRPr sz="1000" dirty="0">
              <a:solidFill>
                <a:schemeClr val="lt1"/>
              </a:solidFill>
              <a:latin typeface="Open Sans Light"/>
              <a:ea typeface="Open Sans Light"/>
              <a:cs typeface="Open Sans Light"/>
              <a:sym typeface="Open Sans Light"/>
            </a:endParaRPr>
          </a:p>
        </p:txBody>
      </p:sp>
      <p:sp>
        <p:nvSpPr>
          <p:cNvPr id="481" name="Google Shape;481;p62"/>
          <p:cNvSpPr txBox="1"/>
          <p:nvPr/>
        </p:nvSpPr>
        <p:spPr>
          <a:xfrm>
            <a:off x="2629425" y="3659825"/>
            <a:ext cx="1937400" cy="227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DM Serif Display"/>
                <a:ea typeface="DM Serif Display"/>
                <a:cs typeface="DM Serif Display"/>
                <a:sym typeface="DM Serif Display"/>
              </a:rPr>
              <a:t>D</a:t>
            </a:r>
            <a:r>
              <a:rPr lang="en-IN" dirty="0">
                <a:solidFill>
                  <a:schemeClr val="lt1"/>
                </a:solidFill>
                <a:latin typeface="DM Serif Display"/>
                <a:ea typeface="DM Serif Display"/>
                <a:cs typeface="DM Serif Display"/>
                <a:sym typeface="DM Serif Display"/>
              </a:rPr>
              <a:t>a</a:t>
            </a:r>
            <a:r>
              <a:rPr lang="en" dirty="0">
                <a:solidFill>
                  <a:schemeClr val="lt1"/>
                </a:solidFill>
                <a:latin typeface="DM Serif Display"/>
                <a:ea typeface="DM Serif Display"/>
                <a:cs typeface="DM Serif Display"/>
                <a:sym typeface="DM Serif Display"/>
              </a:rPr>
              <a:t>ta Analysis</a:t>
            </a:r>
            <a:endParaRPr dirty="0">
              <a:solidFill>
                <a:schemeClr val="lt1"/>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None/>
            </a:pPr>
            <a:endParaRPr sz="1000" dirty="0">
              <a:solidFill>
                <a:schemeClr val="lt1"/>
              </a:solidFill>
              <a:latin typeface="Open Sans Light"/>
              <a:ea typeface="Open Sans Light"/>
              <a:cs typeface="Open Sans Light"/>
              <a:sym typeface="Open Sans Light"/>
            </a:endParaRPr>
          </a:p>
        </p:txBody>
      </p:sp>
      <p:sp>
        <p:nvSpPr>
          <p:cNvPr id="482" name="Google Shape;482;p62"/>
          <p:cNvSpPr txBox="1"/>
          <p:nvPr/>
        </p:nvSpPr>
        <p:spPr>
          <a:xfrm>
            <a:off x="6504225" y="3659826"/>
            <a:ext cx="1937400" cy="227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DM Serif Display"/>
                <a:ea typeface="DM Serif Display"/>
                <a:cs typeface="DM Serif Display"/>
                <a:sym typeface="DM Serif Display"/>
              </a:rPr>
              <a:t>D</a:t>
            </a:r>
            <a:r>
              <a:rPr lang="en-IN" dirty="0">
                <a:solidFill>
                  <a:schemeClr val="lt1"/>
                </a:solidFill>
                <a:latin typeface="DM Serif Display"/>
                <a:ea typeface="DM Serif Display"/>
                <a:cs typeface="DM Serif Display"/>
                <a:sym typeface="DM Serif Display"/>
              </a:rPr>
              <a:t>a</a:t>
            </a:r>
            <a:r>
              <a:rPr lang="en" dirty="0">
                <a:solidFill>
                  <a:schemeClr val="lt1"/>
                </a:solidFill>
                <a:latin typeface="DM Serif Display"/>
                <a:ea typeface="DM Serif Display"/>
                <a:cs typeface="DM Serif Display"/>
                <a:sym typeface="DM Serif Display"/>
              </a:rPr>
              <a:t>ta Visualization</a:t>
            </a:r>
            <a:endParaRPr dirty="0">
              <a:solidFill>
                <a:schemeClr val="lt1"/>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None/>
            </a:pPr>
            <a:endParaRPr sz="1000" dirty="0">
              <a:solidFill>
                <a:schemeClr val="lt1"/>
              </a:solidFill>
              <a:latin typeface="Open Sans Light"/>
              <a:ea typeface="Open Sans Light"/>
              <a:cs typeface="Open Sans Light"/>
              <a:sym typeface="Open Sans Light"/>
            </a:endParaRPr>
          </a:p>
        </p:txBody>
      </p:sp>
      <p:sp>
        <p:nvSpPr>
          <p:cNvPr id="483" name="Google Shape;483;p62"/>
          <p:cNvSpPr txBox="1"/>
          <p:nvPr/>
        </p:nvSpPr>
        <p:spPr>
          <a:xfrm>
            <a:off x="4566825" y="3659825"/>
            <a:ext cx="1937400" cy="227400"/>
          </a:xfrm>
          <a:prstGeom prst="rect">
            <a:avLst/>
          </a:prstGeom>
          <a:noFill/>
          <a:ln>
            <a:noFill/>
          </a:ln>
        </p:spPr>
        <p:txBody>
          <a:bodyPr spcFirstLastPara="1" wrap="square" lIns="91425" tIns="6350" rIns="91425" bIns="0" anchor="t" anchorCtr="0">
            <a:noAutofit/>
          </a:bodyPr>
          <a:lstStyle/>
          <a:p>
            <a:pPr marL="0" marR="0" lvl="0" indent="0" algn="ctr" rtl="0">
              <a:lnSpc>
                <a:spcPct val="100000"/>
              </a:lnSpc>
              <a:spcBef>
                <a:spcPts val="0"/>
              </a:spcBef>
              <a:spcAft>
                <a:spcPts val="0"/>
              </a:spcAft>
              <a:buNone/>
            </a:pPr>
            <a:r>
              <a:rPr lang="en" dirty="0">
                <a:solidFill>
                  <a:schemeClr val="lt1"/>
                </a:solidFill>
                <a:latin typeface="DM Serif Display"/>
                <a:ea typeface="DM Serif Display"/>
                <a:cs typeface="DM Serif Display"/>
                <a:sym typeface="DM Serif Display"/>
              </a:rPr>
              <a:t>DBMS</a:t>
            </a:r>
            <a:endParaRPr dirty="0">
              <a:solidFill>
                <a:schemeClr val="lt1"/>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None/>
            </a:pPr>
            <a:endParaRPr sz="1000" dirty="0">
              <a:solidFill>
                <a:schemeClr val="lt1"/>
              </a:solidFill>
              <a:latin typeface="Open Sans Light"/>
              <a:ea typeface="Open Sans Light"/>
              <a:cs typeface="Open Sans Light"/>
              <a:sym typeface="Open Sans Light"/>
            </a:endParaRPr>
          </a:p>
        </p:txBody>
      </p:sp>
      <p:sp>
        <p:nvSpPr>
          <p:cNvPr id="484" name="Google Shape;484;p62"/>
          <p:cNvSpPr/>
          <p:nvPr/>
        </p:nvSpPr>
        <p:spPr>
          <a:xfrm>
            <a:off x="1330725" y="2116950"/>
            <a:ext cx="660000" cy="66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2"/>
          <p:cNvSpPr/>
          <p:nvPr/>
        </p:nvSpPr>
        <p:spPr>
          <a:xfrm>
            <a:off x="3268125" y="1888350"/>
            <a:ext cx="660000" cy="66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2"/>
          <p:cNvSpPr/>
          <p:nvPr/>
        </p:nvSpPr>
        <p:spPr>
          <a:xfrm>
            <a:off x="5205525" y="1659750"/>
            <a:ext cx="660000" cy="66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2"/>
          <p:cNvSpPr/>
          <p:nvPr/>
        </p:nvSpPr>
        <p:spPr>
          <a:xfrm>
            <a:off x="7158950" y="1431150"/>
            <a:ext cx="660000" cy="66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 name="Google Shape;488;p62"/>
          <p:cNvCxnSpPr>
            <a:stCxn id="484" idx="2"/>
            <a:endCxn id="480" idx="0"/>
          </p:cNvCxnSpPr>
          <p:nvPr/>
        </p:nvCxnSpPr>
        <p:spPr>
          <a:xfrm>
            <a:off x="1660725" y="2776950"/>
            <a:ext cx="0" cy="882900"/>
          </a:xfrm>
          <a:prstGeom prst="straightConnector1">
            <a:avLst/>
          </a:prstGeom>
          <a:noFill/>
          <a:ln w="9525" cap="flat" cmpd="sng">
            <a:solidFill>
              <a:schemeClr val="lt1"/>
            </a:solidFill>
            <a:prstDash val="solid"/>
            <a:round/>
            <a:headEnd type="none" w="med" len="med"/>
            <a:tailEnd type="none" w="med" len="med"/>
          </a:ln>
        </p:spPr>
      </p:cxnSp>
      <p:cxnSp>
        <p:nvCxnSpPr>
          <p:cNvPr id="489" name="Google Shape;489;p62"/>
          <p:cNvCxnSpPr>
            <a:stCxn id="485" idx="2"/>
            <a:endCxn id="481" idx="0"/>
          </p:cNvCxnSpPr>
          <p:nvPr/>
        </p:nvCxnSpPr>
        <p:spPr>
          <a:xfrm>
            <a:off x="3598125" y="2548350"/>
            <a:ext cx="0" cy="1111500"/>
          </a:xfrm>
          <a:prstGeom prst="straightConnector1">
            <a:avLst/>
          </a:prstGeom>
          <a:noFill/>
          <a:ln w="9525" cap="flat" cmpd="sng">
            <a:solidFill>
              <a:schemeClr val="lt1"/>
            </a:solidFill>
            <a:prstDash val="solid"/>
            <a:round/>
            <a:headEnd type="none" w="med" len="med"/>
            <a:tailEnd type="none" w="med" len="med"/>
          </a:ln>
        </p:spPr>
      </p:cxnSp>
      <p:cxnSp>
        <p:nvCxnSpPr>
          <p:cNvPr id="490" name="Google Shape;490;p62"/>
          <p:cNvCxnSpPr>
            <a:stCxn id="486" idx="2"/>
            <a:endCxn id="483" idx="0"/>
          </p:cNvCxnSpPr>
          <p:nvPr/>
        </p:nvCxnSpPr>
        <p:spPr>
          <a:xfrm>
            <a:off x="5535525" y="2319750"/>
            <a:ext cx="0" cy="1340100"/>
          </a:xfrm>
          <a:prstGeom prst="straightConnector1">
            <a:avLst/>
          </a:prstGeom>
          <a:noFill/>
          <a:ln w="9525" cap="flat" cmpd="sng">
            <a:solidFill>
              <a:schemeClr val="lt1"/>
            </a:solidFill>
            <a:prstDash val="solid"/>
            <a:round/>
            <a:headEnd type="none" w="med" len="med"/>
            <a:tailEnd type="none" w="med" len="med"/>
          </a:ln>
        </p:spPr>
      </p:cxnSp>
      <p:cxnSp>
        <p:nvCxnSpPr>
          <p:cNvPr id="491" name="Google Shape;491;p62"/>
          <p:cNvCxnSpPr>
            <a:stCxn id="487" idx="2"/>
            <a:endCxn id="482" idx="0"/>
          </p:cNvCxnSpPr>
          <p:nvPr/>
        </p:nvCxnSpPr>
        <p:spPr>
          <a:xfrm flipH="1">
            <a:off x="7473050" y="2091150"/>
            <a:ext cx="15900" cy="1568700"/>
          </a:xfrm>
          <a:prstGeom prst="straightConnector1">
            <a:avLst/>
          </a:prstGeom>
          <a:noFill/>
          <a:ln w="9525" cap="flat" cmpd="sng">
            <a:solidFill>
              <a:schemeClr val="lt1"/>
            </a:solidFill>
            <a:prstDash val="solid"/>
            <a:round/>
            <a:headEnd type="none" w="med" len="med"/>
            <a:tailEnd type="none" w="med" len="med"/>
          </a:ln>
        </p:spPr>
      </p:cxnSp>
      <p:sp>
        <p:nvSpPr>
          <p:cNvPr id="507" name="Google Shape;507;p62"/>
          <p:cNvSpPr/>
          <p:nvPr/>
        </p:nvSpPr>
        <p:spPr>
          <a:xfrm>
            <a:off x="715650" y="3027200"/>
            <a:ext cx="7712700" cy="227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19;p122">
            <a:extLst>
              <a:ext uri="{FF2B5EF4-FFF2-40B4-BE49-F238E27FC236}">
                <a16:creationId xmlns:a16="http://schemas.microsoft.com/office/drawing/2014/main" id="{2A47C55C-9A02-9D47-C567-AF79414726A0}"/>
              </a:ext>
            </a:extLst>
          </p:cNvPr>
          <p:cNvSpPr/>
          <p:nvPr/>
        </p:nvSpPr>
        <p:spPr>
          <a:xfrm>
            <a:off x="1474872" y="2267535"/>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173;p123">
            <a:extLst>
              <a:ext uri="{FF2B5EF4-FFF2-40B4-BE49-F238E27FC236}">
                <a16:creationId xmlns:a16="http://schemas.microsoft.com/office/drawing/2014/main" id="{09991144-2BC1-C04A-B31B-0EF1C5F3D233}"/>
              </a:ext>
            </a:extLst>
          </p:cNvPr>
          <p:cNvGrpSpPr/>
          <p:nvPr/>
        </p:nvGrpSpPr>
        <p:grpSpPr>
          <a:xfrm>
            <a:off x="3422280" y="2048367"/>
            <a:ext cx="353145" cy="351998"/>
            <a:chOff x="852385" y="1510916"/>
            <a:chExt cx="353145" cy="351998"/>
          </a:xfrm>
          <a:solidFill>
            <a:schemeClr val="bg2"/>
          </a:solidFill>
        </p:grpSpPr>
        <p:sp>
          <p:nvSpPr>
            <p:cNvPr id="11" name="Google Shape;10174;p123">
              <a:extLst>
                <a:ext uri="{FF2B5EF4-FFF2-40B4-BE49-F238E27FC236}">
                  <a16:creationId xmlns:a16="http://schemas.microsoft.com/office/drawing/2014/main" id="{B91217AE-E1DC-9931-B3C9-3C0DA1367C4E}"/>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75;p123">
              <a:extLst>
                <a:ext uri="{FF2B5EF4-FFF2-40B4-BE49-F238E27FC236}">
                  <a16:creationId xmlns:a16="http://schemas.microsoft.com/office/drawing/2014/main" id="{13883C08-C8F7-13FD-5FD8-70144B8746A3}"/>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76;p123">
              <a:extLst>
                <a:ext uri="{FF2B5EF4-FFF2-40B4-BE49-F238E27FC236}">
                  <a16:creationId xmlns:a16="http://schemas.microsoft.com/office/drawing/2014/main" id="{634F91F0-D6EF-731B-B389-A228548C4733}"/>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936;p123">
            <a:extLst>
              <a:ext uri="{FF2B5EF4-FFF2-40B4-BE49-F238E27FC236}">
                <a16:creationId xmlns:a16="http://schemas.microsoft.com/office/drawing/2014/main" id="{E10448CA-AC99-38FF-81C7-D1E43CCD5E54}"/>
              </a:ext>
            </a:extLst>
          </p:cNvPr>
          <p:cNvGrpSpPr/>
          <p:nvPr/>
        </p:nvGrpSpPr>
        <p:grpSpPr>
          <a:xfrm>
            <a:off x="5381526" y="1803892"/>
            <a:ext cx="307974" cy="371716"/>
            <a:chOff x="1761909" y="3811961"/>
            <a:chExt cx="307974" cy="371716"/>
          </a:xfrm>
          <a:solidFill>
            <a:schemeClr val="bg2"/>
          </a:solidFill>
        </p:grpSpPr>
        <p:sp>
          <p:nvSpPr>
            <p:cNvPr id="15" name="Google Shape;9937;p123">
              <a:extLst>
                <a:ext uri="{FF2B5EF4-FFF2-40B4-BE49-F238E27FC236}">
                  <a16:creationId xmlns:a16="http://schemas.microsoft.com/office/drawing/2014/main" id="{4CB5AEF3-2417-CADB-ACAE-33C565CC8B88}"/>
                </a:ext>
              </a:extLst>
            </p:cNvPr>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38;p123">
              <a:extLst>
                <a:ext uri="{FF2B5EF4-FFF2-40B4-BE49-F238E27FC236}">
                  <a16:creationId xmlns:a16="http://schemas.microsoft.com/office/drawing/2014/main" id="{D2A42F2B-3F32-C45D-B918-46E9E1C55B7A}"/>
                </a:ext>
              </a:extLst>
            </p:cNvPr>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39;p123">
              <a:extLst>
                <a:ext uri="{FF2B5EF4-FFF2-40B4-BE49-F238E27FC236}">
                  <a16:creationId xmlns:a16="http://schemas.microsoft.com/office/drawing/2014/main" id="{A90094A8-C4EE-B86D-439A-2372878521E4}"/>
                </a:ext>
              </a:extLst>
            </p:cNvPr>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40;p123">
              <a:extLst>
                <a:ext uri="{FF2B5EF4-FFF2-40B4-BE49-F238E27FC236}">
                  <a16:creationId xmlns:a16="http://schemas.microsoft.com/office/drawing/2014/main" id="{58424B62-F4DA-1252-CEAD-F61F1C38407F}"/>
                </a:ext>
              </a:extLst>
            </p:cNvPr>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41;p123">
              <a:extLst>
                <a:ext uri="{FF2B5EF4-FFF2-40B4-BE49-F238E27FC236}">
                  <a16:creationId xmlns:a16="http://schemas.microsoft.com/office/drawing/2014/main" id="{006854AB-EF35-834A-FCE3-E8AEAF37CA1A}"/>
                </a:ext>
              </a:extLst>
            </p:cNvPr>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42;p123">
              <a:extLst>
                <a:ext uri="{FF2B5EF4-FFF2-40B4-BE49-F238E27FC236}">
                  <a16:creationId xmlns:a16="http://schemas.microsoft.com/office/drawing/2014/main" id="{DA186908-8097-EFCD-A91C-A2A67C71BB66}"/>
                </a:ext>
              </a:extLst>
            </p:cNvPr>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43;p123">
              <a:extLst>
                <a:ext uri="{FF2B5EF4-FFF2-40B4-BE49-F238E27FC236}">
                  <a16:creationId xmlns:a16="http://schemas.microsoft.com/office/drawing/2014/main" id="{562DEECA-87D7-BADE-4B12-B6C3DE18E442}"/>
                </a:ext>
              </a:extLst>
            </p:cNvPr>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44;p123">
              <a:extLst>
                <a:ext uri="{FF2B5EF4-FFF2-40B4-BE49-F238E27FC236}">
                  <a16:creationId xmlns:a16="http://schemas.microsoft.com/office/drawing/2014/main" id="{8EB352FF-DFCD-950C-660E-416612722832}"/>
                </a:ext>
              </a:extLst>
            </p:cNvPr>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45;p123">
              <a:extLst>
                <a:ext uri="{FF2B5EF4-FFF2-40B4-BE49-F238E27FC236}">
                  <a16:creationId xmlns:a16="http://schemas.microsoft.com/office/drawing/2014/main" id="{ABBD2D4A-6834-A913-F456-A1DC97E45A22}"/>
                </a:ext>
              </a:extLst>
            </p:cNvPr>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46;p123">
              <a:extLst>
                <a:ext uri="{FF2B5EF4-FFF2-40B4-BE49-F238E27FC236}">
                  <a16:creationId xmlns:a16="http://schemas.microsoft.com/office/drawing/2014/main" id="{6A91403E-8CAE-BECF-2376-E7C169A6D98F}"/>
                </a:ext>
              </a:extLst>
            </p:cNvPr>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0183;p123">
            <a:extLst>
              <a:ext uri="{FF2B5EF4-FFF2-40B4-BE49-F238E27FC236}">
                <a16:creationId xmlns:a16="http://schemas.microsoft.com/office/drawing/2014/main" id="{96A619B8-52AF-E273-46A2-407A02C0950F}"/>
              </a:ext>
            </a:extLst>
          </p:cNvPr>
          <p:cNvGrpSpPr/>
          <p:nvPr/>
        </p:nvGrpSpPr>
        <p:grpSpPr>
          <a:xfrm>
            <a:off x="7283182" y="1603356"/>
            <a:ext cx="411535" cy="315587"/>
            <a:chOff x="3042703" y="1529137"/>
            <a:chExt cx="411535" cy="315587"/>
          </a:xfrm>
          <a:solidFill>
            <a:schemeClr val="bg2"/>
          </a:solidFill>
        </p:grpSpPr>
        <p:sp>
          <p:nvSpPr>
            <p:cNvPr id="26" name="Google Shape;10184;p123">
              <a:extLst>
                <a:ext uri="{FF2B5EF4-FFF2-40B4-BE49-F238E27FC236}">
                  <a16:creationId xmlns:a16="http://schemas.microsoft.com/office/drawing/2014/main" id="{6BFD9FAA-414A-C140-CDB9-34B52BA2E97A}"/>
                </a:ext>
              </a:extLst>
            </p:cNvPr>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85;p123">
              <a:extLst>
                <a:ext uri="{FF2B5EF4-FFF2-40B4-BE49-F238E27FC236}">
                  <a16:creationId xmlns:a16="http://schemas.microsoft.com/office/drawing/2014/main" id="{616F776F-D338-2694-E60E-9F46B7433722}"/>
                </a:ext>
              </a:extLst>
            </p:cNvPr>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86;p123">
              <a:extLst>
                <a:ext uri="{FF2B5EF4-FFF2-40B4-BE49-F238E27FC236}">
                  <a16:creationId xmlns:a16="http://schemas.microsoft.com/office/drawing/2014/main" id="{1A8B070A-2F43-1802-9D89-B8567E84838A}"/>
                </a:ext>
              </a:extLst>
            </p:cNvPr>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87;p123">
              <a:extLst>
                <a:ext uri="{FF2B5EF4-FFF2-40B4-BE49-F238E27FC236}">
                  <a16:creationId xmlns:a16="http://schemas.microsoft.com/office/drawing/2014/main" id="{808FD517-CB94-9C65-55F5-80EB22961BD1}"/>
                </a:ext>
              </a:extLst>
            </p:cNvPr>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88;p123">
              <a:extLst>
                <a:ext uri="{FF2B5EF4-FFF2-40B4-BE49-F238E27FC236}">
                  <a16:creationId xmlns:a16="http://schemas.microsoft.com/office/drawing/2014/main" id="{D0CC7BF1-FD2D-88F4-CC82-343FEA89C105}"/>
                </a:ext>
              </a:extLst>
            </p:cNvPr>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89;p123">
              <a:extLst>
                <a:ext uri="{FF2B5EF4-FFF2-40B4-BE49-F238E27FC236}">
                  <a16:creationId xmlns:a16="http://schemas.microsoft.com/office/drawing/2014/main" id="{F3B7E48B-EF0D-89DC-754F-55DAF42F6919}"/>
                </a:ext>
              </a:extLst>
            </p:cNvPr>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90;p123">
              <a:extLst>
                <a:ext uri="{FF2B5EF4-FFF2-40B4-BE49-F238E27FC236}">
                  <a16:creationId xmlns:a16="http://schemas.microsoft.com/office/drawing/2014/main" id="{3FC412B5-48B5-43DA-02D0-92AB0CF8C8F2}"/>
                </a:ext>
              </a:extLst>
            </p:cNvPr>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91;p123">
              <a:extLst>
                <a:ext uri="{FF2B5EF4-FFF2-40B4-BE49-F238E27FC236}">
                  <a16:creationId xmlns:a16="http://schemas.microsoft.com/office/drawing/2014/main" id="{F5380D9D-3DD6-D3F5-D4EA-12ECDC1E03BA}"/>
                </a:ext>
              </a:extLst>
            </p:cNvPr>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92;p123">
              <a:extLst>
                <a:ext uri="{FF2B5EF4-FFF2-40B4-BE49-F238E27FC236}">
                  <a16:creationId xmlns:a16="http://schemas.microsoft.com/office/drawing/2014/main" id="{9F0FC87E-CD28-AD52-993E-6B508A74DFC9}"/>
                </a:ext>
              </a:extLst>
            </p:cNvPr>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93;p123">
              <a:extLst>
                <a:ext uri="{FF2B5EF4-FFF2-40B4-BE49-F238E27FC236}">
                  <a16:creationId xmlns:a16="http://schemas.microsoft.com/office/drawing/2014/main" id="{18F854BB-FF3E-0D1A-A314-13EAA7299650}"/>
                </a:ext>
              </a:extLst>
            </p:cNvPr>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5"/>
                                        </p:tgtEl>
                                        <p:attrNameLst>
                                          <p:attrName>style.visibility</p:attrName>
                                        </p:attrNameLst>
                                      </p:cBhvr>
                                      <p:to>
                                        <p:strVal val="visible"/>
                                      </p:to>
                                    </p:set>
                                    <p:anim calcmode="lin" valueType="num">
                                      <p:cBhvr additive="base">
                                        <p:cTn id="7" dur="250" fill="hold"/>
                                        <p:tgtEl>
                                          <p:spTgt spid="475"/>
                                        </p:tgtEl>
                                        <p:attrNameLst>
                                          <p:attrName>ppt_x</p:attrName>
                                        </p:attrNameLst>
                                      </p:cBhvr>
                                      <p:tavLst>
                                        <p:tav tm="0">
                                          <p:val>
                                            <p:strVal val="#ppt_x"/>
                                          </p:val>
                                        </p:tav>
                                        <p:tav tm="100000">
                                          <p:val>
                                            <p:strVal val="#ppt_x"/>
                                          </p:val>
                                        </p:tav>
                                      </p:tavLst>
                                    </p:anim>
                                    <p:anim calcmode="lin" valueType="num">
                                      <p:cBhvr additive="base">
                                        <p:cTn id="8" dur="250" fill="hold"/>
                                        <p:tgtEl>
                                          <p:spTgt spid="47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74"/>
                                        </p:tgtEl>
                                        <p:attrNameLst>
                                          <p:attrName>style.visibility</p:attrName>
                                        </p:attrNameLst>
                                      </p:cBhvr>
                                      <p:to>
                                        <p:strVal val="visible"/>
                                      </p:to>
                                    </p:set>
                                    <p:anim calcmode="lin" valueType="num">
                                      <p:cBhvr additive="base">
                                        <p:cTn id="12" dur="250" fill="hold"/>
                                        <p:tgtEl>
                                          <p:spTgt spid="474"/>
                                        </p:tgtEl>
                                        <p:attrNameLst>
                                          <p:attrName>ppt_x</p:attrName>
                                        </p:attrNameLst>
                                      </p:cBhvr>
                                      <p:tavLst>
                                        <p:tav tm="0">
                                          <p:val>
                                            <p:strVal val="#ppt_x"/>
                                          </p:val>
                                        </p:tav>
                                        <p:tav tm="100000">
                                          <p:val>
                                            <p:strVal val="#ppt_x"/>
                                          </p:val>
                                        </p:tav>
                                      </p:tavLst>
                                    </p:anim>
                                    <p:anim calcmode="lin" valueType="num">
                                      <p:cBhvr additive="base">
                                        <p:cTn id="13" dur="250" fill="hold"/>
                                        <p:tgtEl>
                                          <p:spTgt spid="47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250"/>
                                        <p:tgtEl>
                                          <p:spTgt spid="5"/>
                                        </p:tgtEl>
                                      </p:cBhvr>
                                    </p:animEffect>
                                  </p:childTnLst>
                                </p:cTn>
                              </p:par>
                            </p:childTnLst>
                          </p:cTn>
                        </p:par>
                        <p:par>
                          <p:cTn id="18" fill="hold">
                            <p:stCondLst>
                              <p:cond delay="750"/>
                            </p:stCondLst>
                            <p:childTnLst>
                              <p:par>
                                <p:cTn id="19" presetID="14" presetClass="entr" presetSubtype="1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250"/>
                                        <p:tgtEl>
                                          <p:spTgt spid="10"/>
                                        </p:tgtEl>
                                      </p:cBhvr>
                                    </p:animEffect>
                                  </p:childTnLst>
                                </p:cTn>
                              </p:par>
                            </p:childTnLst>
                          </p:cTn>
                        </p:par>
                        <p:par>
                          <p:cTn id="22" fill="hold">
                            <p:stCondLst>
                              <p:cond delay="1000"/>
                            </p:stCondLst>
                            <p:childTnLst>
                              <p:par>
                                <p:cTn id="23" presetID="14" presetClass="entr" presetSubtype="1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250"/>
                                        <p:tgtEl>
                                          <p:spTgt spid="14"/>
                                        </p:tgtEl>
                                      </p:cBhvr>
                                    </p:animEffect>
                                  </p:childTnLst>
                                </p:cTn>
                              </p:par>
                            </p:childTnLst>
                          </p:cTn>
                        </p:par>
                        <p:par>
                          <p:cTn id="26" fill="hold">
                            <p:stCondLst>
                              <p:cond delay="1250"/>
                            </p:stCondLst>
                            <p:childTnLst>
                              <p:par>
                                <p:cTn id="27" presetID="14" presetClass="entr" presetSubtype="1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250"/>
                                        <p:tgtEl>
                                          <p:spTgt spid="25"/>
                                        </p:tgtEl>
                                      </p:cBhvr>
                                    </p:animEffect>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487"/>
                                        </p:tgtEl>
                                        <p:attrNameLst>
                                          <p:attrName>style.visibility</p:attrName>
                                        </p:attrNameLst>
                                      </p:cBhvr>
                                      <p:to>
                                        <p:strVal val="visible"/>
                                      </p:to>
                                    </p:set>
                                    <p:anim calcmode="lin" valueType="num">
                                      <p:cBhvr additive="base">
                                        <p:cTn id="33" dur="250" fill="hold"/>
                                        <p:tgtEl>
                                          <p:spTgt spid="487"/>
                                        </p:tgtEl>
                                        <p:attrNameLst>
                                          <p:attrName>ppt_x</p:attrName>
                                        </p:attrNameLst>
                                      </p:cBhvr>
                                      <p:tavLst>
                                        <p:tav tm="0">
                                          <p:val>
                                            <p:strVal val="#ppt_x"/>
                                          </p:val>
                                        </p:tav>
                                        <p:tav tm="100000">
                                          <p:val>
                                            <p:strVal val="#ppt_x"/>
                                          </p:val>
                                        </p:tav>
                                      </p:tavLst>
                                    </p:anim>
                                    <p:anim calcmode="lin" valueType="num">
                                      <p:cBhvr additive="base">
                                        <p:cTn id="34" dur="250" fill="hold"/>
                                        <p:tgtEl>
                                          <p:spTgt spid="487"/>
                                        </p:tgtEl>
                                        <p:attrNameLst>
                                          <p:attrName>ppt_y</p:attrName>
                                        </p:attrNameLst>
                                      </p:cBhvr>
                                      <p:tavLst>
                                        <p:tav tm="0">
                                          <p:val>
                                            <p:strVal val="1+#ppt_h/2"/>
                                          </p:val>
                                        </p:tav>
                                        <p:tav tm="100000">
                                          <p:val>
                                            <p:strVal val="#ppt_y"/>
                                          </p:val>
                                        </p:tav>
                                      </p:tavLst>
                                    </p:anim>
                                  </p:childTnLst>
                                </p:cTn>
                              </p:par>
                            </p:childTnLst>
                          </p:cTn>
                        </p:par>
                        <p:par>
                          <p:cTn id="35" fill="hold">
                            <p:stCondLst>
                              <p:cond delay="1750"/>
                            </p:stCondLst>
                            <p:childTnLst>
                              <p:par>
                                <p:cTn id="36" presetID="2" presetClass="entr" presetSubtype="4" fill="hold" grpId="0" nodeType="afterEffect">
                                  <p:stCondLst>
                                    <p:cond delay="0"/>
                                  </p:stCondLst>
                                  <p:childTnLst>
                                    <p:set>
                                      <p:cBhvr>
                                        <p:cTn id="37" dur="1" fill="hold">
                                          <p:stCondLst>
                                            <p:cond delay="0"/>
                                          </p:stCondLst>
                                        </p:cTn>
                                        <p:tgtEl>
                                          <p:spTgt spid="486"/>
                                        </p:tgtEl>
                                        <p:attrNameLst>
                                          <p:attrName>style.visibility</p:attrName>
                                        </p:attrNameLst>
                                      </p:cBhvr>
                                      <p:to>
                                        <p:strVal val="visible"/>
                                      </p:to>
                                    </p:set>
                                    <p:anim calcmode="lin" valueType="num">
                                      <p:cBhvr additive="base">
                                        <p:cTn id="38" dur="250" fill="hold"/>
                                        <p:tgtEl>
                                          <p:spTgt spid="486"/>
                                        </p:tgtEl>
                                        <p:attrNameLst>
                                          <p:attrName>ppt_x</p:attrName>
                                        </p:attrNameLst>
                                      </p:cBhvr>
                                      <p:tavLst>
                                        <p:tav tm="0">
                                          <p:val>
                                            <p:strVal val="#ppt_x"/>
                                          </p:val>
                                        </p:tav>
                                        <p:tav tm="100000">
                                          <p:val>
                                            <p:strVal val="#ppt_x"/>
                                          </p:val>
                                        </p:tav>
                                      </p:tavLst>
                                    </p:anim>
                                    <p:anim calcmode="lin" valueType="num">
                                      <p:cBhvr additive="base">
                                        <p:cTn id="39" dur="250" fill="hold"/>
                                        <p:tgtEl>
                                          <p:spTgt spid="48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childTnLst>
                                    <p:set>
                                      <p:cBhvr>
                                        <p:cTn id="42" dur="1" fill="hold">
                                          <p:stCondLst>
                                            <p:cond delay="0"/>
                                          </p:stCondLst>
                                        </p:cTn>
                                        <p:tgtEl>
                                          <p:spTgt spid="485"/>
                                        </p:tgtEl>
                                        <p:attrNameLst>
                                          <p:attrName>style.visibility</p:attrName>
                                        </p:attrNameLst>
                                      </p:cBhvr>
                                      <p:to>
                                        <p:strVal val="visible"/>
                                      </p:to>
                                    </p:set>
                                    <p:anim calcmode="lin" valueType="num">
                                      <p:cBhvr additive="base">
                                        <p:cTn id="43" dur="250" fill="hold"/>
                                        <p:tgtEl>
                                          <p:spTgt spid="485"/>
                                        </p:tgtEl>
                                        <p:attrNameLst>
                                          <p:attrName>ppt_x</p:attrName>
                                        </p:attrNameLst>
                                      </p:cBhvr>
                                      <p:tavLst>
                                        <p:tav tm="0">
                                          <p:val>
                                            <p:strVal val="#ppt_x"/>
                                          </p:val>
                                        </p:tav>
                                        <p:tav tm="100000">
                                          <p:val>
                                            <p:strVal val="#ppt_x"/>
                                          </p:val>
                                        </p:tav>
                                      </p:tavLst>
                                    </p:anim>
                                    <p:anim calcmode="lin" valueType="num">
                                      <p:cBhvr additive="base">
                                        <p:cTn id="44" dur="250" fill="hold"/>
                                        <p:tgtEl>
                                          <p:spTgt spid="485"/>
                                        </p:tgtEl>
                                        <p:attrNameLst>
                                          <p:attrName>ppt_y</p:attrName>
                                        </p:attrNameLst>
                                      </p:cBhvr>
                                      <p:tavLst>
                                        <p:tav tm="0">
                                          <p:val>
                                            <p:strVal val="1+#ppt_h/2"/>
                                          </p:val>
                                        </p:tav>
                                        <p:tav tm="100000">
                                          <p:val>
                                            <p:strVal val="#ppt_y"/>
                                          </p:val>
                                        </p:tav>
                                      </p:tavLst>
                                    </p:anim>
                                  </p:childTnLst>
                                </p:cTn>
                              </p:par>
                            </p:childTnLst>
                          </p:cTn>
                        </p:par>
                        <p:par>
                          <p:cTn id="45" fill="hold">
                            <p:stCondLst>
                              <p:cond delay="2250"/>
                            </p:stCondLst>
                            <p:childTnLst>
                              <p:par>
                                <p:cTn id="46" presetID="2" presetClass="entr" presetSubtype="4" fill="hold" grpId="0" nodeType="afterEffect">
                                  <p:stCondLst>
                                    <p:cond delay="0"/>
                                  </p:stCondLst>
                                  <p:childTnLst>
                                    <p:set>
                                      <p:cBhvr>
                                        <p:cTn id="47" dur="1" fill="hold">
                                          <p:stCondLst>
                                            <p:cond delay="0"/>
                                          </p:stCondLst>
                                        </p:cTn>
                                        <p:tgtEl>
                                          <p:spTgt spid="484"/>
                                        </p:tgtEl>
                                        <p:attrNameLst>
                                          <p:attrName>style.visibility</p:attrName>
                                        </p:attrNameLst>
                                      </p:cBhvr>
                                      <p:to>
                                        <p:strVal val="visible"/>
                                      </p:to>
                                    </p:set>
                                    <p:anim calcmode="lin" valueType="num">
                                      <p:cBhvr additive="base">
                                        <p:cTn id="48" dur="250" fill="hold"/>
                                        <p:tgtEl>
                                          <p:spTgt spid="484"/>
                                        </p:tgtEl>
                                        <p:attrNameLst>
                                          <p:attrName>ppt_x</p:attrName>
                                        </p:attrNameLst>
                                      </p:cBhvr>
                                      <p:tavLst>
                                        <p:tav tm="0">
                                          <p:val>
                                            <p:strVal val="#ppt_x"/>
                                          </p:val>
                                        </p:tav>
                                        <p:tav tm="100000">
                                          <p:val>
                                            <p:strVal val="#ppt_x"/>
                                          </p:val>
                                        </p:tav>
                                      </p:tavLst>
                                    </p:anim>
                                    <p:anim calcmode="lin" valueType="num">
                                      <p:cBhvr additive="base">
                                        <p:cTn id="49" dur="250" fill="hold"/>
                                        <p:tgtEl>
                                          <p:spTgt spid="484"/>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6" presetClass="entr" presetSubtype="16" fill="hold" grpId="0" nodeType="afterEffect">
                                  <p:stCondLst>
                                    <p:cond delay="0"/>
                                  </p:stCondLst>
                                  <p:childTnLst>
                                    <p:set>
                                      <p:cBhvr>
                                        <p:cTn id="52" dur="1" fill="hold">
                                          <p:stCondLst>
                                            <p:cond delay="0"/>
                                          </p:stCondLst>
                                        </p:cTn>
                                        <p:tgtEl>
                                          <p:spTgt spid="507"/>
                                        </p:tgtEl>
                                        <p:attrNameLst>
                                          <p:attrName>style.visibility</p:attrName>
                                        </p:attrNameLst>
                                      </p:cBhvr>
                                      <p:to>
                                        <p:strVal val="visible"/>
                                      </p:to>
                                    </p:set>
                                    <p:animEffect transition="in" filter="circle(in)">
                                      <p:cBhvr>
                                        <p:cTn id="53" dur="250"/>
                                        <p:tgtEl>
                                          <p:spTgt spid="507"/>
                                        </p:tgtEl>
                                      </p:cBhvr>
                                    </p:animEffect>
                                  </p:childTnLst>
                                </p:cTn>
                              </p:par>
                            </p:childTnLst>
                          </p:cTn>
                        </p:par>
                        <p:par>
                          <p:cTn id="54" fill="hold">
                            <p:stCondLst>
                              <p:cond delay="2750"/>
                            </p:stCondLst>
                            <p:childTnLst>
                              <p:par>
                                <p:cTn id="55" presetID="22" presetClass="entr" presetSubtype="4" fill="hold" grpId="0" nodeType="afterEffect">
                                  <p:stCondLst>
                                    <p:cond delay="0"/>
                                  </p:stCondLst>
                                  <p:childTnLst>
                                    <p:set>
                                      <p:cBhvr>
                                        <p:cTn id="56" dur="1" fill="hold">
                                          <p:stCondLst>
                                            <p:cond delay="0"/>
                                          </p:stCondLst>
                                        </p:cTn>
                                        <p:tgtEl>
                                          <p:spTgt spid="480"/>
                                        </p:tgtEl>
                                        <p:attrNameLst>
                                          <p:attrName>style.visibility</p:attrName>
                                        </p:attrNameLst>
                                      </p:cBhvr>
                                      <p:to>
                                        <p:strVal val="visible"/>
                                      </p:to>
                                    </p:set>
                                    <p:animEffect transition="in" filter="wipe(down)">
                                      <p:cBhvr>
                                        <p:cTn id="57" dur="250"/>
                                        <p:tgtEl>
                                          <p:spTgt spid="480"/>
                                        </p:tgtEl>
                                      </p:cBhvr>
                                    </p:animEffec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481"/>
                                        </p:tgtEl>
                                        <p:attrNameLst>
                                          <p:attrName>style.visibility</p:attrName>
                                        </p:attrNameLst>
                                      </p:cBhvr>
                                      <p:to>
                                        <p:strVal val="visible"/>
                                      </p:to>
                                    </p:set>
                                    <p:animEffect transition="in" filter="wipe(down)">
                                      <p:cBhvr>
                                        <p:cTn id="61" dur="250"/>
                                        <p:tgtEl>
                                          <p:spTgt spid="481"/>
                                        </p:tgtEl>
                                      </p:cBhvr>
                                    </p:animEffect>
                                  </p:childTnLst>
                                </p:cTn>
                              </p:par>
                            </p:childTnLst>
                          </p:cTn>
                        </p:par>
                        <p:par>
                          <p:cTn id="62" fill="hold">
                            <p:stCondLst>
                              <p:cond delay="3250"/>
                            </p:stCondLst>
                            <p:childTnLst>
                              <p:par>
                                <p:cTn id="63" presetID="22" presetClass="entr" presetSubtype="4" fill="hold" grpId="0" nodeType="afterEffect">
                                  <p:stCondLst>
                                    <p:cond delay="0"/>
                                  </p:stCondLst>
                                  <p:childTnLst>
                                    <p:set>
                                      <p:cBhvr>
                                        <p:cTn id="64" dur="1" fill="hold">
                                          <p:stCondLst>
                                            <p:cond delay="0"/>
                                          </p:stCondLst>
                                        </p:cTn>
                                        <p:tgtEl>
                                          <p:spTgt spid="483"/>
                                        </p:tgtEl>
                                        <p:attrNameLst>
                                          <p:attrName>style.visibility</p:attrName>
                                        </p:attrNameLst>
                                      </p:cBhvr>
                                      <p:to>
                                        <p:strVal val="visible"/>
                                      </p:to>
                                    </p:set>
                                    <p:animEffect transition="in" filter="wipe(down)">
                                      <p:cBhvr>
                                        <p:cTn id="65" dur="250"/>
                                        <p:tgtEl>
                                          <p:spTgt spid="483"/>
                                        </p:tgtEl>
                                      </p:cBhvr>
                                    </p:animEffect>
                                  </p:childTnLst>
                                </p:cTn>
                              </p:par>
                            </p:childTnLst>
                          </p:cTn>
                        </p:par>
                        <p:par>
                          <p:cTn id="66" fill="hold">
                            <p:stCondLst>
                              <p:cond delay="3500"/>
                            </p:stCondLst>
                            <p:childTnLst>
                              <p:par>
                                <p:cTn id="67" presetID="22" presetClass="entr" presetSubtype="4" fill="hold" grpId="0" nodeType="afterEffect">
                                  <p:stCondLst>
                                    <p:cond delay="0"/>
                                  </p:stCondLst>
                                  <p:childTnLst>
                                    <p:set>
                                      <p:cBhvr>
                                        <p:cTn id="68" dur="1" fill="hold">
                                          <p:stCondLst>
                                            <p:cond delay="0"/>
                                          </p:stCondLst>
                                        </p:cTn>
                                        <p:tgtEl>
                                          <p:spTgt spid="482"/>
                                        </p:tgtEl>
                                        <p:attrNameLst>
                                          <p:attrName>style.visibility</p:attrName>
                                        </p:attrNameLst>
                                      </p:cBhvr>
                                      <p:to>
                                        <p:strVal val="visible"/>
                                      </p:to>
                                    </p:set>
                                    <p:animEffect transition="in" filter="wipe(down)">
                                      <p:cBhvr>
                                        <p:cTn id="69" dur="250"/>
                                        <p:tgtEl>
                                          <p:spTgt spid="482"/>
                                        </p:tgtEl>
                                      </p:cBhvr>
                                    </p:animEffect>
                                  </p:childTnLst>
                                </p:cTn>
                              </p:par>
                            </p:childTnLst>
                          </p:cTn>
                        </p:par>
                        <p:par>
                          <p:cTn id="70" fill="hold">
                            <p:stCondLst>
                              <p:cond delay="3750"/>
                            </p:stCondLst>
                            <p:childTnLst>
                              <p:par>
                                <p:cTn id="71" presetID="22" presetClass="entr" presetSubtype="4" fill="hold" grpId="0" nodeType="afterEffect">
                                  <p:stCondLst>
                                    <p:cond delay="0"/>
                                  </p:stCondLst>
                                  <p:childTnLst>
                                    <p:set>
                                      <p:cBhvr>
                                        <p:cTn id="72" dur="1" fill="hold">
                                          <p:stCondLst>
                                            <p:cond delay="0"/>
                                          </p:stCondLst>
                                        </p:cTn>
                                        <p:tgtEl>
                                          <p:spTgt spid="476"/>
                                        </p:tgtEl>
                                        <p:attrNameLst>
                                          <p:attrName>style.visibility</p:attrName>
                                        </p:attrNameLst>
                                      </p:cBhvr>
                                      <p:to>
                                        <p:strVal val="visible"/>
                                      </p:to>
                                    </p:set>
                                    <p:animEffect transition="in" filter="wipe(down)">
                                      <p:cBhvr>
                                        <p:cTn id="73" dur="250"/>
                                        <p:tgtEl>
                                          <p:spTgt spid="476"/>
                                        </p:tgtEl>
                                      </p:cBhvr>
                                    </p:animEffect>
                                  </p:childTnLst>
                                </p:cTn>
                              </p:par>
                            </p:childTnLst>
                          </p:cTn>
                        </p:par>
                        <p:par>
                          <p:cTn id="74" fill="hold">
                            <p:stCondLst>
                              <p:cond delay="4000"/>
                            </p:stCondLst>
                            <p:childTnLst>
                              <p:par>
                                <p:cTn id="75" presetID="22" presetClass="entr" presetSubtype="4" fill="hold" grpId="0" nodeType="afterEffect">
                                  <p:stCondLst>
                                    <p:cond delay="0"/>
                                  </p:stCondLst>
                                  <p:childTnLst>
                                    <p:set>
                                      <p:cBhvr>
                                        <p:cTn id="76" dur="1" fill="hold">
                                          <p:stCondLst>
                                            <p:cond delay="0"/>
                                          </p:stCondLst>
                                        </p:cTn>
                                        <p:tgtEl>
                                          <p:spTgt spid="477"/>
                                        </p:tgtEl>
                                        <p:attrNameLst>
                                          <p:attrName>style.visibility</p:attrName>
                                        </p:attrNameLst>
                                      </p:cBhvr>
                                      <p:to>
                                        <p:strVal val="visible"/>
                                      </p:to>
                                    </p:set>
                                    <p:animEffect transition="in" filter="wipe(down)">
                                      <p:cBhvr>
                                        <p:cTn id="77" dur="250"/>
                                        <p:tgtEl>
                                          <p:spTgt spid="477"/>
                                        </p:tgtEl>
                                      </p:cBhvr>
                                    </p:animEffect>
                                  </p:childTnLst>
                                </p:cTn>
                              </p:par>
                            </p:childTnLst>
                          </p:cTn>
                        </p:par>
                        <p:par>
                          <p:cTn id="78" fill="hold">
                            <p:stCondLst>
                              <p:cond delay="4250"/>
                            </p:stCondLst>
                            <p:childTnLst>
                              <p:par>
                                <p:cTn id="79" presetID="22" presetClass="entr" presetSubtype="4" fill="hold" grpId="0" nodeType="afterEffect">
                                  <p:stCondLst>
                                    <p:cond delay="0"/>
                                  </p:stCondLst>
                                  <p:childTnLst>
                                    <p:set>
                                      <p:cBhvr>
                                        <p:cTn id="80" dur="1" fill="hold">
                                          <p:stCondLst>
                                            <p:cond delay="0"/>
                                          </p:stCondLst>
                                        </p:cTn>
                                        <p:tgtEl>
                                          <p:spTgt spid="479"/>
                                        </p:tgtEl>
                                        <p:attrNameLst>
                                          <p:attrName>style.visibility</p:attrName>
                                        </p:attrNameLst>
                                      </p:cBhvr>
                                      <p:to>
                                        <p:strVal val="visible"/>
                                      </p:to>
                                    </p:set>
                                    <p:animEffect transition="in" filter="wipe(down)">
                                      <p:cBhvr>
                                        <p:cTn id="81" dur="250"/>
                                        <p:tgtEl>
                                          <p:spTgt spid="479"/>
                                        </p:tgtEl>
                                      </p:cBhvr>
                                    </p:animEffect>
                                  </p:childTnLst>
                                </p:cTn>
                              </p:par>
                            </p:childTnLst>
                          </p:cTn>
                        </p:par>
                        <p:par>
                          <p:cTn id="82" fill="hold">
                            <p:stCondLst>
                              <p:cond delay="4500"/>
                            </p:stCondLst>
                            <p:childTnLst>
                              <p:par>
                                <p:cTn id="83" presetID="22" presetClass="entr" presetSubtype="4" fill="hold" grpId="0" nodeType="afterEffect">
                                  <p:stCondLst>
                                    <p:cond delay="0"/>
                                  </p:stCondLst>
                                  <p:childTnLst>
                                    <p:set>
                                      <p:cBhvr>
                                        <p:cTn id="84" dur="1" fill="hold">
                                          <p:stCondLst>
                                            <p:cond delay="0"/>
                                          </p:stCondLst>
                                        </p:cTn>
                                        <p:tgtEl>
                                          <p:spTgt spid="478"/>
                                        </p:tgtEl>
                                        <p:attrNameLst>
                                          <p:attrName>style.visibility</p:attrName>
                                        </p:attrNameLst>
                                      </p:cBhvr>
                                      <p:to>
                                        <p:strVal val="visible"/>
                                      </p:to>
                                    </p:set>
                                    <p:animEffect transition="in" filter="wipe(down)">
                                      <p:cBhvr>
                                        <p:cTn id="85" dur="25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animBg="1"/>
      <p:bldP spid="475" grpId="0"/>
      <p:bldP spid="476" grpId="0"/>
      <p:bldP spid="477" grpId="0"/>
      <p:bldP spid="478" grpId="0"/>
      <p:bldP spid="479" grpId="0"/>
      <p:bldP spid="480" grpId="0"/>
      <p:bldP spid="481" grpId="0"/>
      <p:bldP spid="482" grpId="0"/>
      <p:bldP spid="483" grpId="0"/>
      <p:bldP spid="484" grpId="0" animBg="1"/>
      <p:bldP spid="485" grpId="0" animBg="1"/>
      <p:bldP spid="486" grpId="0" animBg="1"/>
      <p:bldP spid="487" grpId="0" animBg="1"/>
      <p:bldP spid="507"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4F2C-E622-E6CA-80BE-3AC1F2399A34}"/>
              </a:ext>
            </a:extLst>
          </p:cNvPr>
          <p:cNvSpPr>
            <a:spLocks noGrp="1"/>
          </p:cNvSpPr>
          <p:nvPr>
            <p:ph type="ctrTitle"/>
          </p:nvPr>
        </p:nvSpPr>
        <p:spPr>
          <a:xfrm>
            <a:off x="3572139" y="2346549"/>
            <a:ext cx="1999722" cy="450402"/>
          </a:xfrm>
        </p:spPr>
        <p:txBody>
          <a:bodyPr/>
          <a:lstStyle/>
          <a:p>
            <a:r>
              <a:rPr lang="en-US" dirty="0"/>
              <a:t>Project Execution</a:t>
            </a:r>
            <a:endParaRPr lang="en-IN" dirty="0"/>
          </a:p>
        </p:txBody>
      </p:sp>
    </p:spTree>
    <p:extLst>
      <p:ext uri="{BB962C8B-B14F-4D97-AF65-F5344CB8AC3E}">
        <p14:creationId xmlns:p14="http://schemas.microsoft.com/office/powerpoint/2010/main" val="2149772658"/>
      </p:ext>
    </p:extLst>
  </p:cSld>
  <p:clrMapOvr>
    <a:masterClrMapping/>
  </p:clrMapOvr>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62350</TotalTime>
  <Words>586</Words>
  <Application>Microsoft Office PowerPoint</Application>
  <PresentationFormat>On-screen Show (16:9)</PresentationFormat>
  <Paragraphs>74</Paragraphs>
  <Slides>17</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Wingdings</vt:lpstr>
      <vt:lpstr>Arial</vt:lpstr>
      <vt:lpstr>Fira Sans Extra Condensed Medium</vt:lpstr>
      <vt:lpstr>DM Serif Display</vt:lpstr>
      <vt:lpstr>Open Sans Light</vt:lpstr>
      <vt:lpstr>Investment Business Plan By Slidesgo</vt:lpstr>
      <vt:lpstr>Invesment Business Plan by Slidego</vt:lpstr>
      <vt:lpstr>Market Basket Analysis Recommendation System</vt:lpstr>
      <vt:lpstr>Problem Statement and Solution</vt:lpstr>
      <vt:lpstr>Problem Statement</vt:lpstr>
      <vt:lpstr>Objectives</vt:lpstr>
      <vt:lpstr>Flow Diagram</vt:lpstr>
      <vt:lpstr>Methodology</vt:lpstr>
      <vt:lpstr>Technical Process</vt:lpstr>
      <vt:lpstr>Tools to be used</vt:lpstr>
      <vt:lpstr>Project Execution</vt:lpstr>
      <vt:lpstr>Feature Engineering</vt:lpstr>
      <vt:lpstr>Exploratory Data Analysis</vt:lpstr>
      <vt:lpstr>Rule Mining</vt:lpstr>
      <vt:lpstr>Customer Segmentation using RFM Analysis</vt:lpstr>
      <vt:lpstr>APP SNAPSHOTS</vt:lpstr>
      <vt:lpstr>Conclusion</vt:lpstr>
      <vt:lpstr>Group Details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Recommendation System</dc:title>
  <dc:creator>Harsh Joshi</dc:creator>
  <cp:lastModifiedBy>Harsh Joshi</cp:lastModifiedBy>
  <cp:revision>10</cp:revision>
  <dcterms:modified xsi:type="dcterms:W3CDTF">2024-06-23T21:05:07Z</dcterms:modified>
</cp:coreProperties>
</file>